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オートロックを使っていない扉では、「出かけるとき」を記事の「オートロックを使っていない扉」の文面に書き換えてください。
確定のボタン（✓）を押さない設定にしているときは、開け方の「✓ を押す」を消してください。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オートロックを使っていない扉では、「出かけるとき」を記事の「オートロックを使っていない扉」の文面に書き換えてください。
確定のボタン（✓）を押さない設定にしているときは、開け方の「✓ を押す」を消してください。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 】の中を書き換えてから印刷してください。
印刷したあと、点線で4枚に切り分けてください。お名前と暗証番号は手書きで書き込み、封筒に入れてご本人にお渡しください。
確定のボタン（✓）を押さない設定にしているときは、開け方の「✓ を押す」を消してください。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宛先"/>
          <p:cNvSpPr txBox="1"/>
          <p:nvPr/>
        </p:nvSpPr>
        <p:spPr>
          <a:xfrm>
            <a:off x="457200" y="320040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【建物名】の皆さまへ</a:t>
            </a:r>
            <a:endParaRPr lang="en-US" sz="1600" dirty="0"/>
          </a:p>
        </p:txBody>
      </p:sp>
      <p:sp>
        <p:nvSpPr>
          <p:cNvPr id="3" name="見出しの囲み"/>
          <p:cNvSpPr/>
          <p:nvPr/>
        </p:nvSpPr>
        <p:spPr>
          <a:xfrm>
            <a:off x="457200" y="777240"/>
            <a:ext cx="6647688" cy="1325880"/>
          </a:xfrm>
          <a:prstGeom prst="roundRect">
            <a:avLst>
              <a:gd name="adj" fmla="val 12414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" name="見出し"/>
          <p:cNvSpPr txBox="1"/>
          <p:nvPr/>
        </p:nvSpPr>
        <p:spPr>
          <a:xfrm>
            <a:off x="685800" y="868680"/>
            <a:ext cx="61904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暗証番号で開ける鍵に変わります</a:t>
            </a:r>
            <a:endParaRPr lang="en-US" sz="3000" dirty="0"/>
          </a:p>
        </p:txBody>
      </p:sp>
      <p:sp>
        <p:nvSpPr>
          <p:cNvPr id="5" name="切り替えの日と扉"/>
          <p:cNvSpPr txBox="1"/>
          <p:nvPr/>
        </p:nvSpPr>
        <p:spPr>
          <a:xfrm>
            <a:off x="685800" y="1554480"/>
            <a:ext cx="6190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【○月○日（○）】から　【1階の共用玄関】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3317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24414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endParaRPr lang="en-US" sz="1400" dirty="0"/>
          </a:p>
        </p:txBody>
      </p:sp>
      <p:sp>
        <p:nvSpPr>
          <p:cNvPr id="8" name="テンキーの絵"/>
          <p:cNvSpPr/>
          <p:nvPr/>
        </p:nvSpPr>
        <p:spPr>
          <a:xfrm>
            <a:off x="2867711" y="2620670"/>
            <a:ext cx="595274" cy="793699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6975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2282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75899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6975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2282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75899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6975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12282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75899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6975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12282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50387" y="3179094"/>
            <a:ext cx="136063" cy="136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806" dirty="0"/>
          </a:p>
        </p:txBody>
      </p:sp>
      <p:sp>
        <p:nvSpPr>
          <p:cNvPr id="21" name="Text 19"/>
          <p:cNvSpPr txBox="1"/>
          <p:nvPr/>
        </p:nvSpPr>
        <p:spPr>
          <a:xfrm>
            <a:off x="2404872" y="3547872"/>
            <a:ext cx="1520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3826264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3" name="確定のボタンの絵"/>
          <p:cNvSpPr/>
          <p:nvPr/>
        </p:nvSpPr>
        <p:spPr>
          <a:xfrm>
            <a:off x="4355653" y="2632009"/>
            <a:ext cx="771022" cy="771022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355653" y="2632009"/>
            <a:ext cx="771022" cy="7710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97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2976" dirty="0"/>
          </a:p>
        </p:txBody>
      </p:sp>
      <p:sp>
        <p:nvSpPr>
          <p:cNvPr id="25" name="Text 23"/>
          <p:cNvSpPr txBox="1"/>
          <p:nvPr/>
        </p:nvSpPr>
        <p:spPr>
          <a:xfrm>
            <a:off x="3980688" y="3547872"/>
            <a:ext cx="1520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5402080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7" name="緑色の光の絵"/>
          <p:cNvSpPr/>
          <p:nvPr/>
        </p:nvSpPr>
        <p:spPr>
          <a:xfrm>
            <a:off x="5931469" y="2632009"/>
            <a:ext cx="771022" cy="771022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101547" y="2802087"/>
            <a:ext cx="430865" cy="430865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556504" y="3547872"/>
            <a:ext cx="15209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1400" dirty="0"/>
          </a:p>
        </p:txBody>
      </p:sp>
      <p:sp>
        <p:nvSpPr>
          <p:cNvPr id="30" name="押し方のこつ"/>
          <p:cNvSpPr txBox="1"/>
          <p:nvPr/>
        </p:nvSpPr>
        <p:spPr>
          <a:xfrm>
            <a:off x="2377440" y="3931920"/>
            <a:ext cx="4727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テンキーに指の腹でゆっくり触れてください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457200" y="43891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57200" y="44988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出かけるとき</a:t>
            </a:r>
            <a:endParaRPr lang="en-US" sz="1400" dirty="0"/>
          </a:p>
        </p:txBody>
      </p:sp>
      <p:sp>
        <p:nvSpPr>
          <p:cNvPr id="33" name="出かけるとき"/>
          <p:cNvSpPr txBox="1"/>
          <p:nvPr/>
        </p:nvSpPr>
        <p:spPr>
          <a:xfrm>
            <a:off x="2377440" y="4498848"/>
            <a:ext cx="4727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扉を閉めると、自動で鍵がかかります。</a:t>
            </a:r>
            <a:endParaRPr lang="en-US" sz="1450" dirty="0"/>
          </a:p>
        </p:txBody>
      </p:sp>
      <p:sp>
        <p:nvSpPr>
          <p:cNvPr id="34" name="Shape 32"/>
          <p:cNvSpPr/>
          <p:nvPr/>
        </p:nvSpPr>
        <p:spPr>
          <a:xfrm>
            <a:off x="457200" y="516636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57200" y="527608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暗証番号の受け取り方</a:t>
            </a:r>
            <a:endParaRPr lang="en-US" sz="1400" dirty="0"/>
          </a:p>
        </p:txBody>
      </p:sp>
      <p:sp>
        <p:nvSpPr>
          <p:cNvPr id="36" name="暗証番号の受け取り方"/>
          <p:cNvSpPr txBox="1"/>
          <p:nvPr/>
        </p:nvSpPr>
        <p:spPr>
          <a:xfrm>
            <a:off x="2377440" y="5276088"/>
            <a:ext cx="4727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暗証番号は、お一人ずつ違います。</a:t>
            </a:r>
            <a:endParaRPr lang="en-US" sz="14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【○月○日（○）までに、管理室で番号のカードを封筒に入れてお渡しします。】</a:t>
            </a:r>
            <a:endParaRPr lang="en-US" sz="1450" dirty="0"/>
          </a:p>
        </p:txBody>
      </p:sp>
      <p:sp>
        <p:nvSpPr>
          <p:cNvPr id="37" name="Shape 35"/>
          <p:cNvSpPr/>
          <p:nvPr/>
        </p:nvSpPr>
        <p:spPr>
          <a:xfrm>
            <a:off x="457200" y="61722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57200" y="62819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今までの鍵</a:t>
            </a:r>
            <a:endParaRPr lang="en-US" sz="1400" dirty="0"/>
          </a:p>
        </p:txBody>
      </p:sp>
      <p:sp>
        <p:nvSpPr>
          <p:cNvPr id="39" name="今までの鍵"/>
          <p:cNvSpPr txBox="1"/>
          <p:nvPr/>
        </p:nvSpPr>
        <p:spPr>
          <a:xfrm>
            <a:off x="2377440" y="6281928"/>
            <a:ext cx="47274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【○月○日（○）までに、管理室へお返しください。】</a:t>
            </a:r>
            <a:endParaRPr lang="en-US" sz="1450" dirty="0"/>
          </a:p>
        </p:txBody>
      </p:sp>
      <p:sp>
        <p:nvSpPr>
          <p:cNvPr id="40" name="Shape 38"/>
          <p:cNvSpPr/>
          <p:nvPr/>
        </p:nvSpPr>
        <p:spPr>
          <a:xfrm>
            <a:off x="457200" y="68580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57200" y="69677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お願い</a:t>
            </a:r>
            <a:endParaRPr lang="en-US" sz="1400" dirty="0"/>
          </a:p>
        </p:txBody>
      </p:sp>
      <p:sp>
        <p:nvSpPr>
          <p:cNvPr id="42" name="お願い"/>
          <p:cNvSpPr txBox="1"/>
          <p:nvPr/>
        </p:nvSpPr>
        <p:spPr>
          <a:xfrm>
            <a:off x="2377440" y="6967728"/>
            <a:ext cx="4727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暗証番号は、ほかの方に教えないでください。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ご家族や来客の方、業者の方の番号が必要なときは、管理室にお申し出ください。別の番号をお出しします。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番号のカードは、人の目に触れないところに保管してください。</a:t>
            </a:r>
            <a:endParaRPr lang="en-US" sz="14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番号を忘れたときや、変えたいときは、下の連絡先にご連絡ください。</a:t>
            </a:r>
            <a:endParaRPr lang="en-US" sz="1400" dirty="0"/>
          </a:p>
        </p:txBody>
      </p:sp>
      <p:sp>
        <p:nvSpPr>
          <p:cNvPr id="43" name="連絡先の囲み"/>
          <p:cNvSpPr/>
          <p:nvPr/>
        </p:nvSpPr>
        <p:spPr>
          <a:xfrm>
            <a:off x="457200" y="8778240"/>
            <a:ext cx="6647688" cy="1463040"/>
          </a:xfrm>
          <a:prstGeom prst="roundRect">
            <a:avLst>
              <a:gd name="adj" fmla="val 9375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731520" y="88696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お問い合わせ</a:t>
            </a:r>
            <a:endParaRPr lang="en-US" sz="1400" dirty="0"/>
          </a:p>
        </p:txBody>
      </p:sp>
      <p:sp>
        <p:nvSpPr>
          <p:cNvPr id="45" name="管理会社名"/>
          <p:cNvSpPr txBox="1"/>
          <p:nvPr/>
        </p:nvSpPr>
        <p:spPr>
          <a:xfrm>
            <a:off x="731520" y="9189720"/>
            <a:ext cx="609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【管理会社名・担当】</a:t>
            </a:r>
            <a:endParaRPr lang="en-US" sz="1800" dirty="0"/>
          </a:p>
        </p:txBody>
      </p:sp>
      <p:sp>
        <p:nvSpPr>
          <p:cNvPr id="46" name="電話番号"/>
          <p:cNvSpPr txBox="1"/>
          <p:nvPr/>
        </p:nvSpPr>
        <p:spPr>
          <a:xfrm>
            <a:off x="731520" y="95554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電話：【電話番号】（受付：【平日 9:00〜18:00】）</a:t>
            </a:r>
            <a:endParaRPr lang="en-US" sz="1600" dirty="0"/>
          </a:p>
        </p:txBody>
      </p:sp>
      <p:sp>
        <p:nvSpPr>
          <p:cNvPr id="47" name="夜間・休日の連絡先"/>
          <p:cNvSpPr txBox="1"/>
          <p:nvPr/>
        </p:nvSpPr>
        <p:spPr>
          <a:xfrm>
            <a:off x="731520" y="9875520"/>
            <a:ext cx="6099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夜間・休日に入れないとき：【電話番号】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宛先"/>
          <p:cNvSpPr txBox="1"/>
          <p:nvPr/>
        </p:nvSpPr>
        <p:spPr>
          <a:xfrm>
            <a:off x="457200" y="320040"/>
            <a:ext cx="6647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 all residents of 【building name】</a:t>
            </a:r>
            <a:endParaRPr lang="en-US" sz="1600" dirty="0"/>
          </a:p>
        </p:txBody>
      </p:sp>
      <p:sp>
        <p:nvSpPr>
          <p:cNvPr id="3" name="見出しの囲み"/>
          <p:cNvSpPr/>
          <p:nvPr/>
        </p:nvSpPr>
        <p:spPr>
          <a:xfrm>
            <a:off x="457200" y="777240"/>
            <a:ext cx="6647688" cy="1325880"/>
          </a:xfrm>
          <a:prstGeom prst="roundRect">
            <a:avLst>
              <a:gd name="adj" fmla="val 12414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" name="見出し"/>
          <p:cNvSpPr txBox="1"/>
          <p:nvPr/>
        </p:nvSpPr>
        <p:spPr>
          <a:xfrm>
            <a:off x="685800" y="868680"/>
            <a:ext cx="619048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door is changing to a PIN code lock</a:t>
            </a:r>
            <a:endParaRPr lang="en-US" sz="2400" dirty="0"/>
          </a:p>
        </p:txBody>
      </p:sp>
      <p:sp>
        <p:nvSpPr>
          <p:cNvPr id="5" name="切り替えの日と扉"/>
          <p:cNvSpPr txBox="1"/>
          <p:nvPr/>
        </p:nvSpPr>
        <p:spPr>
          <a:xfrm>
            <a:off x="685800" y="1554480"/>
            <a:ext cx="61904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From 【date】　【Main entrance, 1st floor】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23317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24414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How to open</a:t>
            </a:r>
            <a:endParaRPr lang="en-US" sz="1350" dirty="0"/>
          </a:p>
        </p:txBody>
      </p:sp>
      <p:sp>
        <p:nvSpPr>
          <p:cNvPr id="8" name="テンキーの絵"/>
          <p:cNvSpPr/>
          <p:nvPr/>
        </p:nvSpPr>
        <p:spPr>
          <a:xfrm>
            <a:off x="2867711" y="2620670"/>
            <a:ext cx="595274" cy="793699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96975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22828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275899" y="274539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96975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22828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75899" y="2898465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96975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122828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75899" y="305153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96975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122828" y="3204606"/>
            <a:ext cx="85039" cy="85039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250387" y="3179094"/>
            <a:ext cx="136063" cy="1360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806" dirty="0"/>
          </a:p>
        </p:txBody>
      </p:sp>
      <p:sp>
        <p:nvSpPr>
          <p:cNvPr id="21" name="Text 19"/>
          <p:cNvSpPr txBox="1"/>
          <p:nvPr/>
        </p:nvSpPr>
        <p:spPr>
          <a:xfrm>
            <a:off x="2404872" y="3547872"/>
            <a:ext cx="152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826264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3" name="確定のボタンの絵"/>
          <p:cNvSpPr/>
          <p:nvPr/>
        </p:nvSpPr>
        <p:spPr>
          <a:xfrm>
            <a:off x="4355653" y="2632009"/>
            <a:ext cx="771022" cy="771022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355653" y="2632009"/>
            <a:ext cx="771022" cy="7710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97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2976" dirty="0"/>
          </a:p>
        </p:txBody>
      </p:sp>
      <p:sp>
        <p:nvSpPr>
          <p:cNvPr id="25" name="Text 23"/>
          <p:cNvSpPr txBox="1"/>
          <p:nvPr/>
        </p:nvSpPr>
        <p:spPr>
          <a:xfrm>
            <a:off x="3980688" y="3547872"/>
            <a:ext cx="152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402080" y="2930213"/>
            <a:ext cx="253984" cy="174614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27" name="緑色の光の絵"/>
          <p:cNvSpPr/>
          <p:nvPr/>
        </p:nvSpPr>
        <p:spPr>
          <a:xfrm>
            <a:off x="5931469" y="2632009"/>
            <a:ext cx="771022" cy="771022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101547" y="2802087"/>
            <a:ext cx="430865" cy="430865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556504" y="3547872"/>
            <a:ext cx="1520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1200" dirty="0"/>
          </a:p>
        </p:txBody>
      </p:sp>
      <p:sp>
        <p:nvSpPr>
          <p:cNvPr id="30" name="押し方のこつ"/>
          <p:cNvSpPr txBox="1"/>
          <p:nvPr/>
        </p:nvSpPr>
        <p:spPr>
          <a:xfrm>
            <a:off x="2377440" y="3931920"/>
            <a:ext cx="4727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Touch the keypad slowly with your fingertip.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57200" y="438912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57200" y="449884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When you go out</a:t>
            </a:r>
            <a:endParaRPr lang="en-US" sz="1350" dirty="0"/>
          </a:p>
        </p:txBody>
      </p:sp>
      <p:sp>
        <p:nvSpPr>
          <p:cNvPr id="33" name="出かけるとき"/>
          <p:cNvSpPr txBox="1"/>
          <p:nvPr/>
        </p:nvSpPr>
        <p:spPr>
          <a:xfrm>
            <a:off x="2377440" y="4498848"/>
            <a:ext cx="47274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The door locks automatically when it closes.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457200" y="516636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57200" y="527608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350" dirty="0"/>
          </a:p>
        </p:txBody>
      </p:sp>
      <p:sp>
        <p:nvSpPr>
          <p:cNvPr id="36" name="暗証番号の受け取り方"/>
          <p:cNvSpPr txBox="1"/>
          <p:nvPr/>
        </p:nvSpPr>
        <p:spPr>
          <a:xfrm>
            <a:off x="2377440" y="5276088"/>
            <a:ext cx="47274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Each person has a different PIN code.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【We will hand you a card with your PIN code in an envelope at the management office by MM/DD.】</a:t>
            </a:r>
            <a:endParaRPr lang="en-US" sz="1350" dirty="0"/>
          </a:p>
        </p:txBody>
      </p:sp>
      <p:sp>
        <p:nvSpPr>
          <p:cNvPr id="37" name="Shape 35"/>
          <p:cNvSpPr/>
          <p:nvPr/>
        </p:nvSpPr>
        <p:spPr>
          <a:xfrm>
            <a:off x="457200" y="61722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57200" y="62819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current key</a:t>
            </a:r>
            <a:endParaRPr lang="en-US" sz="1350" dirty="0"/>
          </a:p>
        </p:txBody>
      </p:sp>
      <p:sp>
        <p:nvSpPr>
          <p:cNvPr id="39" name="今までの鍵"/>
          <p:cNvSpPr txBox="1"/>
          <p:nvPr/>
        </p:nvSpPr>
        <p:spPr>
          <a:xfrm>
            <a:off x="2377440" y="6281928"/>
            <a:ext cx="47274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【Please return it to the management office by MM/DD.】</a:t>
            </a:r>
            <a:endParaRPr lang="en-US" sz="1350" dirty="0"/>
          </a:p>
        </p:txBody>
      </p:sp>
      <p:sp>
        <p:nvSpPr>
          <p:cNvPr id="40" name="Shape 38"/>
          <p:cNvSpPr/>
          <p:nvPr/>
        </p:nvSpPr>
        <p:spPr>
          <a:xfrm>
            <a:off x="457200" y="6858000"/>
            <a:ext cx="6647688" cy="0"/>
          </a:xfrm>
          <a:prstGeom prst="line">
            <a:avLst/>
          </a:prstGeom>
          <a:noFill/>
          <a:ln w="12700">
            <a:solidFill>
              <a:srgbClr val="C9D3DA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457200" y="6967728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Please note</a:t>
            </a:r>
            <a:endParaRPr lang="en-US" sz="1350" dirty="0"/>
          </a:p>
        </p:txBody>
      </p:sp>
      <p:sp>
        <p:nvSpPr>
          <p:cNvPr id="42" name="お願い"/>
          <p:cNvSpPr txBox="1"/>
          <p:nvPr/>
        </p:nvSpPr>
        <p:spPr>
          <a:xfrm>
            <a:off x="2377440" y="6967728"/>
            <a:ext cx="472744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your PIN code with anyone.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your family, visitors, or contractors need to come in, please ask the management office. We will issue a separate code.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Keep your PIN code card where others cannot see it.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If you forget your PIN code or want to change it, please contact us below.</a:t>
            </a:r>
            <a:endParaRPr lang="en-US" sz="1300" dirty="0"/>
          </a:p>
        </p:txBody>
      </p:sp>
      <p:sp>
        <p:nvSpPr>
          <p:cNvPr id="43" name="連絡先の囲み"/>
          <p:cNvSpPr/>
          <p:nvPr/>
        </p:nvSpPr>
        <p:spPr>
          <a:xfrm>
            <a:off x="457200" y="8778240"/>
            <a:ext cx="6647688" cy="1463040"/>
          </a:xfrm>
          <a:prstGeom prst="roundRect">
            <a:avLst>
              <a:gd name="adj" fmla="val 9375"/>
            </a:avLst>
          </a:prstGeom>
          <a:solidFill>
            <a:srgbClr val="FFF4E0"/>
          </a:solidFill>
          <a:ln w="25400">
            <a:solidFill>
              <a:srgbClr val="E0A040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731520" y="88696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Contact</a:t>
            </a:r>
            <a:endParaRPr lang="en-US" sz="1400" dirty="0"/>
          </a:p>
        </p:txBody>
      </p:sp>
      <p:sp>
        <p:nvSpPr>
          <p:cNvPr id="45" name="管理会社名"/>
          <p:cNvSpPr txBox="1"/>
          <p:nvPr/>
        </p:nvSpPr>
        <p:spPr>
          <a:xfrm>
            <a:off x="731520" y="9189720"/>
            <a:ext cx="609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【Management company / name】</a:t>
            </a:r>
            <a:endParaRPr lang="en-US" sz="1800" dirty="0"/>
          </a:p>
        </p:txBody>
      </p:sp>
      <p:sp>
        <p:nvSpPr>
          <p:cNvPr id="46" name="電話番号"/>
          <p:cNvSpPr txBox="1"/>
          <p:nvPr/>
        </p:nvSpPr>
        <p:spPr>
          <a:xfrm>
            <a:off x="731520" y="9555480"/>
            <a:ext cx="609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Phone: 【phone number】 (【Weekdays 9:00-18:00】)</a:t>
            </a:r>
            <a:endParaRPr lang="en-US" sz="1500" dirty="0"/>
          </a:p>
        </p:txBody>
      </p:sp>
      <p:sp>
        <p:nvSpPr>
          <p:cNvPr id="47" name="夜間・休日の連絡先"/>
          <p:cNvSpPr txBox="1"/>
          <p:nvPr/>
        </p:nvSpPr>
        <p:spPr>
          <a:xfrm>
            <a:off x="731520" y="9875520"/>
            <a:ext cx="6099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At night or on holidays, if you cannot get in: 【phone number】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切り取り線（縦）"/>
          <p:cNvSpPr/>
          <p:nvPr/>
        </p:nvSpPr>
        <p:spPr>
          <a:xfrm>
            <a:off x="3781044" y="137160"/>
            <a:ext cx="0" cy="10415016"/>
          </a:xfrm>
          <a:prstGeom prst="line">
            <a:avLst/>
          </a:prstGeom>
          <a:noFill/>
          <a:ln w="9525">
            <a:solidFill>
              <a:srgbClr val="AAB4BB"/>
            </a:solidFill>
            <a:prstDash val="dash"/>
          </a:ln>
        </p:spPr>
      </p:sp>
      <p:sp>
        <p:nvSpPr>
          <p:cNvPr id="3" name="切り取り線（横）"/>
          <p:cNvSpPr/>
          <p:nvPr/>
        </p:nvSpPr>
        <p:spPr>
          <a:xfrm>
            <a:off x="137160" y="5344668"/>
            <a:ext cx="7287768" cy="0"/>
          </a:xfrm>
          <a:prstGeom prst="line">
            <a:avLst/>
          </a:prstGeom>
          <a:noFill/>
          <a:ln w="9525">
            <a:solidFill>
              <a:srgbClr val="AAB4BB"/>
            </a:solidFill>
            <a:prstDash val="dash"/>
          </a:ln>
        </p:spPr>
      </p:sp>
      <p:sp>
        <p:nvSpPr>
          <p:cNvPr id="4" name="カード1の枠"/>
          <p:cNvSpPr/>
          <p:nvPr/>
        </p:nvSpPr>
        <p:spPr>
          <a:xfrm>
            <a:off x="365760" y="365760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5" name="カード1の見出しの囲み"/>
          <p:cNvSpPr/>
          <p:nvPr/>
        </p:nvSpPr>
        <p:spPr>
          <a:xfrm>
            <a:off x="365760" y="365760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65760" y="822960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7" name="カード1の建物名"/>
          <p:cNvSpPr txBox="1"/>
          <p:nvPr/>
        </p:nvSpPr>
        <p:spPr>
          <a:xfrm>
            <a:off x="548640" y="411480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8" name="カード1の見出し"/>
          <p:cNvSpPr txBox="1"/>
          <p:nvPr/>
        </p:nvSpPr>
        <p:spPr>
          <a:xfrm>
            <a:off x="548640" y="649224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23444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48640" y="1709928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182880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12" name="カード1の番号の欄"/>
          <p:cNvSpPr/>
          <p:nvPr/>
        </p:nvSpPr>
        <p:spPr>
          <a:xfrm>
            <a:off x="548640" y="2066544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13" name="カード1の使える日"/>
          <p:cNvSpPr txBox="1"/>
          <p:nvPr/>
        </p:nvSpPr>
        <p:spPr>
          <a:xfrm>
            <a:off x="548640" y="2633472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035808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15" name="テンキーの絵"/>
          <p:cNvSpPr/>
          <p:nvPr/>
        </p:nvSpPr>
        <p:spPr>
          <a:xfrm>
            <a:off x="880415" y="3288182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33084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12088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91093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33084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12088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91093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084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12088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91093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33084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12088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1077925" y="3576401"/>
            <a:ext cx="70226" cy="702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1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416" dirty="0"/>
          </a:p>
        </p:txBody>
      </p:sp>
      <p:sp>
        <p:nvSpPr>
          <p:cNvPr id="28" name="Text 26"/>
          <p:cNvSpPr txBox="1"/>
          <p:nvPr/>
        </p:nvSpPr>
        <p:spPr>
          <a:xfrm>
            <a:off x="576072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29" name="Text 27"/>
          <p:cNvSpPr txBox="1"/>
          <p:nvPr/>
        </p:nvSpPr>
        <p:spPr>
          <a:xfrm>
            <a:off x="576072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30" name="Shape 28"/>
          <p:cNvSpPr/>
          <p:nvPr/>
        </p:nvSpPr>
        <p:spPr>
          <a:xfrm>
            <a:off x="1453884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1" name="確定のボタンの絵"/>
          <p:cNvSpPr/>
          <p:nvPr/>
        </p:nvSpPr>
        <p:spPr>
          <a:xfrm>
            <a:off x="1805849" y="3294035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805849" y="3294035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1536" dirty="0"/>
          </a:p>
        </p:txBody>
      </p:sp>
      <p:sp>
        <p:nvSpPr>
          <p:cNvPr id="33" name="Text 31"/>
          <p:cNvSpPr txBox="1"/>
          <p:nvPr/>
        </p:nvSpPr>
        <p:spPr>
          <a:xfrm>
            <a:off x="1546860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850" dirty="0"/>
          </a:p>
        </p:txBody>
      </p:sp>
      <p:sp>
        <p:nvSpPr>
          <p:cNvPr id="34" name="Text 32"/>
          <p:cNvSpPr txBox="1"/>
          <p:nvPr/>
        </p:nvSpPr>
        <p:spPr>
          <a:xfrm>
            <a:off x="1546860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700" dirty="0"/>
          </a:p>
        </p:txBody>
      </p:sp>
      <p:sp>
        <p:nvSpPr>
          <p:cNvPr id="35" name="Shape 33"/>
          <p:cNvSpPr/>
          <p:nvPr/>
        </p:nvSpPr>
        <p:spPr>
          <a:xfrm>
            <a:off x="2424672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36" name="緑色の光の絵"/>
          <p:cNvSpPr/>
          <p:nvPr/>
        </p:nvSpPr>
        <p:spPr>
          <a:xfrm>
            <a:off x="2776637" y="3294035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864419" y="3381817"/>
            <a:ext cx="222382" cy="222382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2517648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850" dirty="0"/>
          </a:p>
        </p:txBody>
      </p:sp>
      <p:sp>
        <p:nvSpPr>
          <p:cNvPr id="39" name="Text 37"/>
          <p:cNvSpPr txBox="1"/>
          <p:nvPr/>
        </p:nvSpPr>
        <p:spPr>
          <a:xfrm>
            <a:off x="2517648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700" dirty="0"/>
          </a:p>
        </p:txBody>
      </p:sp>
      <p:sp>
        <p:nvSpPr>
          <p:cNvPr id="40" name="カード1のお願い"/>
          <p:cNvSpPr txBox="1"/>
          <p:nvPr/>
        </p:nvSpPr>
        <p:spPr>
          <a:xfrm>
            <a:off x="548640" y="413308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41" name="カード1の連絡先の囲み"/>
          <p:cNvSpPr/>
          <p:nvPr/>
        </p:nvSpPr>
        <p:spPr>
          <a:xfrm>
            <a:off x="475488" y="4640580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42" name="カード1の連絡先"/>
          <p:cNvSpPr txBox="1"/>
          <p:nvPr/>
        </p:nvSpPr>
        <p:spPr>
          <a:xfrm>
            <a:off x="548640" y="4686300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43" name="カード2の枠"/>
          <p:cNvSpPr/>
          <p:nvPr/>
        </p:nvSpPr>
        <p:spPr>
          <a:xfrm>
            <a:off x="3918204" y="365760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44" name="カード2の見出しの囲み"/>
          <p:cNvSpPr/>
          <p:nvPr/>
        </p:nvSpPr>
        <p:spPr>
          <a:xfrm>
            <a:off x="3918204" y="365760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918204" y="822960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46" name="カード2の建物名"/>
          <p:cNvSpPr txBox="1"/>
          <p:nvPr/>
        </p:nvSpPr>
        <p:spPr>
          <a:xfrm>
            <a:off x="4101084" y="411480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47" name="カード2の見出し"/>
          <p:cNvSpPr txBox="1"/>
          <p:nvPr/>
        </p:nvSpPr>
        <p:spPr>
          <a:xfrm>
            <a:off x="4101084" y="649224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48" name="Text 46"/>
          <p:cNvSpPr txBox="1"/>
          <p:nvPr/>
        </p:nvSpPr>
        <p:spPr>
          <a:xfrm>
            <a:off x="4101084" y="123444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4101084" y="1709928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4101084" y="1828800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51" name="カード2の番号の欄"/>
          <p:cNvSpPr/>
          <p:nvPr/>
        </p:nvSpPr>
        <p:spPr>
          <a:xfrm>
            <a:off x="4101084" y="2066544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52" name="カード2の使える日"/>
          <p:cNvSpPr txBox="1"/>
          <p:nvPr/>
        </p:nvSpPr>
        <p:spPr>
          <a:xfrm>
            <a:off x="4101084" y="2633472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4101084" y="3035808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54" name="テンキーの絵"/>
          <p:cNvSpPr/>
          <p:nvPr/>
        </p:nvSpPr>
        <p:spPr>
          <a:xfrm>
            <a:off x="4432859" y="3288182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4485528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564532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643537" y="3352556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4485528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564532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643537" y="3431560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485528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564532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643537" y="351056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4485528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4564532" y="3589569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4630369" y="3576401"/>
            <a:ext cx="70226" cy="702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1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416" dirty="0"/>
          </a:p>
        </p:txBody>
      </p:sp>
      <p:sp>
        <p:nvSpPr>
          <p:cNvPr id="67" name="Text 65"/>
          <p:cNvSpPr txBox="1"/>
          <p:nvPr/>
        </p:nvSpPr>
        <p:spPr>
          <a:xfrm>
            <a:off x="4128516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68" name="Text 66"/>
          <p:cNvSpPr txBox="1"/>
          <p:nvPr/>
        </p:nvSpPr>
        <p:spPr>
          <a:xfrm>
            <a:off x="4128516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69" name="Shape 67"/>
          <p:cNvSpPr/>
          <p:nvPr/>
        </p:nvSpPr>
        <p:spPr>
          <a:xfrm>
            <a:off x="5006328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70" name="確定のボタンの絵"/>
          <p:cNvSpPr/>
          <p:nvPr/>
        </p:nvSpPr>
        <p:spPr>
          <a:xfrm>
            <a:off x="5358293" y="3294035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71" name="Text 69"/>
          <p:cNvSpPr txBox="1"/>
          <p:nvPr/>
        </p:nvSpPr>
        <p:spPr>
          <a:xfrm>
            <a:off x="5358293" y="3294035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1536" dirty="0"/>
          </a:p>
        </p:txBody>
      </p:sp>
      <p:sp>
        <p:nvSpPr>
          <p:cNvPr id="72" name="Text 70"/>
          <p:cNvSpPr txBox="1"/>
          <p:nvPr/>
        </p:nvSpPr>
        <p:spPr>
          <a:xfrm>
            <a:off x="5099304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850" dirty="0"/>
          </a:p>
        </p:txBody>
      </p:sp>
      <p:sp>
        <p:nvSpPr>
          <p:cNvPr id="73" name="Text 71"/>
          <p:cNvSpPr txBox="1"/>
          <p:nvPr/>
        </p:nvSpPr>
        <p:spPr>
          <a:xfrm>
            <a:off x="5099304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700" dirty="0"/>
          </a:p>
        </p:txBody>
      </p:sp>
      <p:sp>
        <p:nvSpPr>
          <p:cNvPr id="74" name="Shape 72"/>
          <p:cNvSpPr/>
          <p:nvPr/>
        </p:nvSpPr>
        <p:spPr>
          <a:xfrm>
            <a:off x="5977116" y="3447946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75" name="緑色の光の絵"/>
          <p:cNvSpPr/>
          <p:nvPr/>
        </p:nvSpPr>
        <p:spPr>
          <a:xfrm>
            <a:off x="6329081" y="3294035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6416863" y="3381817"/>
            <a:ext cx="222382" cy="222382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77" name="Text 75"/>
          <p:cNvSpPr txBox="1"/>
          <p:nvPr/>
        </p:nvSpPr>
        <p:spPr>
          <a:xfrm>
            <a:off x="6070092" y="3767328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850" dirty="0"/>
          </a:p>
        </p:txBody>
      </p:sp>
      <p:sp>
        <p:nvSpPr>
          <p:cNvPr id="78" name="Text 76"/>
          <p:cNvSpPr txBox="1"/>
          <p:nvPr/>
        </p:nvSpPr>
        <p:spPr>
          <a:xfrm>
            <a:off x="6070092" y="3961638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700" dirty="0"/>
          </a:p>
        </p:txBody>
      </p:sp>
      <p:sp>
        <p:nvSpPr>
          <p:cNvPr id="79" name="カード2のお願い"/>
          <p:cNvSpPr txBox="1"/>
          <p:nvPr/>
        </p:nvSpPr>
        <p:spPr>
          <a:xfrm>
            <a:off x="4101084" y="413308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80" name="カード2の連絡先の囲み"/>
          <p:cNvSpPr/>
          <p:nvPr/>
        </p:nvSpPr>
        <p:spPr>
          <a:xfrm>
            <a:off x="4027932" y="4640580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81" name="カード2の連絡先"/>
          <p:cNvSpPr txBox="1"/>
          <p:nvPr/>
        </p:nvSpPr>
        <p:spPr>
          <a:xfrm>
            <a:off x="4101084" y="4686300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82" name="カード3の枠"/>
          <p:cNvSpPr/>
          <p:nvPr/>
        </p:nvSpPr>
        <p:spPr>
          <a:xfrm>
            <a:off x="365760" y="5481828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83" name="カード3の見出しの囲み"/>
          <p:cNvSpPr/>
          <p:nvPr/>
        </p:nvSpPr>
        <p:spPr>
          <a:xfrm>
            <a:off x="365760" y="5481828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365760" y="5939028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85" name="カード3の建物名"/>
          <p:cNvSpPr txBox="1"/>
          <p:nvPr/>
        </p:nvSpPr>
        <p:spPr>
          <a:xfrm>
            <a:off x="548640" y="5527548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86" name="カード3の見出し"/>
          <p:cNvSpPr txBox="1"/>
          <p:nvPr/>
        </p:nvSpPr>
        <p:spPr>
          <a:xfrm>
            <a:off x="548640" y="5765292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87" name="Text 85"/>
          <p:cNvSpPr txBox="1"/>
          <p:nvPr/>
        </p:nvSpPr>
        <p:spPr>
          <a:xfrm>
            <a:off x="548640" y="635050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88" name="Shape 86"/>
          <p:cNvSpPr/>
          <p:nvPr/>
        </p:nvSpPr>
        <p:spPr>
          <a:xfrm>
            <a:off x="548640" y="6825996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89" name="Text 87"/>
          <p:cNvSpPr txBox="1"/>
          <p:nvPr/>
        </p:nvSpPr>
        <p:spPr>
          <a:xfrm>
            <a:off x="548640" y="694486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90" name="カード3の番号の欄"/>
          <p:cNvSpPr/>
          <p:nvPr/>
        </p:nvSpPr>
        <p:spPr>
          <a:xfrm>
            <a:off x="548640" y="7182612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91" name="カード3の使える日"/>
          <p:cNvSpPr txBox="1"/>
          <p:nvPr/>
        </p:nvSpPr>
        <p:spPr>
          <a:xfrm>
            <a:off x="548640" y="7749540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92" name="Text 90"/>
          <p:cNvSpPr txBox="1"/>
          <p:nvPr/>
        </p:nvSpPr>
        <p:spPr>
          <a:xfrm>
            <a:off x="548640" y="8151876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93" name="テンキーの絵"/>
          <p:cNvSpPr/>
          <p:nvPr/>
        </p:nvSpPr>
        <p:spPr>
          <a:xfrm>
            <a:off x="880415" y="8404250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933084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1012088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1091093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933084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1012088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1091093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933084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1012088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1091093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933084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1012088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05" name="Text 103"/>
          <p:cNvSpPr txBox="1"/>
          <p:nvPr/>
        </p:nvSpPr>
        <p:spPr>
          <a:xfrm>
            <a:off x="1077925" y="8692469"/>
            <a:ext cx="70226" cy="702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1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416" dirty="0"/>
          </a:p>
        </p:txBody>
      </p:sp>
      <p:sp>
        <p:nvSpPr>
          <p:cNvPr id="106" name="Text 104"/>
          <p:cNvSpPr txBox="1"/>
          <p:nvPr/>
        </p:nvSpPr>
        <p:spPr>
          <a:xfrm>
            <a:off x="576072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107" name="Text 105"/>
          <p:cNvSpPr txBox="1"/>
          <p:nvPr/>
        </p:nvSpPr>
        <p:spPr>
          <a:xfrm>
            <a:off x="576072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108" name="Shape 106"/>
          <p:cNvSpPr/>
          <p:nvPr/>
        </p:nvSpPr>
        <p:spPr>
          <a:xfrm>
            <a:off x="1453884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09" name="確定のボタンの絵"/>
          <p:cNvSpPr/>
          <p:nvPr/>
        </p:nvSpPr>
        <p:spPr>
          <a:xfrm>
            <a:off x="1805849" y="8410103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10" name="Text 108"/>
          <p:cNvSpPr txBox="1"/>
          <p:nvPr/>
        </p:nvSpPr>
        <p:spPr>
          <a:xfrm>
            <a:off x="1805849" y="8410103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1536" dirty="0"/>
          </a:p>
        </p:txBody>
      </p:sp>
      <p:sp>
        <p:nvSpPr>
          <p:cNvPr id="111" name="Text 109"/>
          <p:cNvSpPr txBox="1"/>
          <p:nvPr/>
        </p:nvSpPr>
        <p:spPr>
          <a:xfrm>
            <a:off x="1546860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850" dirty="0"/>
          </a:p>
        </p:txBody>
      </p:sp>
      <p:sp>
        <p:nvSpPr>
          <p:cNvPr id="112" name="Text 110"/>
          <p:cNvSpPr txBox="1"/>
          <p:nvPr/>
        </p:nvSpPr>
        <p:spPr>
          <a:xfrm>
            <a:off x="1546860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700" dirty="0"/>
          </a:p>
        </p:txBody>
      </p:sp>
      <p:sp>
        <p:nvSpPr>
          <p:cNvPr id="113" name="Shape 111"/>
          <p:cNvSpPr/>
          <p:nvPr/>
        </p:nvSpPr>
        <p:spPr>
          <a:xfrm>
            <a:off x="2424672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14" name="緑色の光の絵"/>
          <p:cNvSpPr/>
          <p:nvPr/>
        </p:nvSpPr>
        <p:spPr>
          <a:xfrm>
            <a:off x="2776637" y="8410103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2864419" y="8497885"/>
            <a:ext cx="222382" cy="222382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116" name="Text 114"/>
          <p:cNvSpPr txBox="1"/>
          <p:nvPr/>
        </p:nvSpPr>
        <p:spPr>
          <a:xfrm>
            <a:off x="2517648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850" dirty="0"/>
          </a:p>
        </p:txBody>
      </p:sp>
      <p:sp>
        <p:nvSpPr>
          <p:cNvPr id="117" name="Text 115"/>
          <p:cNvSpPr txBox="1"/>
          <p:nvPr/>
        </p:nvSpPr>
        <p:spPr>
          <a:xfrm>
            <a:off x="2517648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700" dirty="0"/>
          </a:p>
        </p:txBody>
      </p:sp>
      <p:sp>
        <p:nvSpPr>
          <p:cNvPr id="118" name="カード3のお願い"/>
          <p:cNvSpPr txBox="1"/>
          <p:nvPr/>
        </p:nvSpPr>
        <p:spPr>
          <a:xfrm>
            <a:off x="548640" y="9249156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119" name="カード3の連絡先の囲み"/>
          <p:cNvSpPr/>
          <p:nvPr/>
        </p:nvSpPr>
        <p:spPr>
          <a:xfrm>
            <a:off x="475488" y="9756648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20" name="カード3の連絡先"/>
          <p:cNvSpPr txBox="1"/>
          <p:nvPr/>
        </p:nvSpPr>
        <p:spPr>
          <a:xfrm>
            <a:off x="548640" y="980236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  <p:sp>
        <p:nvSpPr>
          <p:cNvPr id="121" name="カード4の枠"/>
          <p:cNvSpPr/>
          <p:nvPr/>
        </p:nvSpPr>
        <p:spPr>
          <a:xfrm>
            <a:off x="3918204" y="5481828"/>
            <a:ext cx="3278124" cy="4841748"/>
          </a:xfrm>
          <a:prstGeom prst="roundRect">
            <a:avLst>
              <a:gd name="adj" fmla="val 3347"/>
            </a:avLst>
          </a:prstGeom>
          <a:solidFill>
            <a:srgbClr val="FFFFFF"/>
          </a:solidFill>
          <a:ln w="19050">
            <a:solidFill>
              <a:srgbClr val="06405A"/>
            </a:solidFill>
            <a:prstDash val="solid"/>
          </a:ln>
        </p:spPr>
      </p:sp>
      <p:sp>
        <p:nvSpPr>
          <p:cNvPr id="122" name="カード4の見出しの囲み"/>
          <p:cNvSpPr/>
          <p:nvPr/>
        </p:nvSpPr>
        <p:spPr>
          <a:xfrm>
            <a:off x="3918204" y="5481828"/>
            <a:ext cx="3278124" cy="777240"/>
          </a:xfrm>
          <a:prstGeom prst="roundRect">
            <a:avLst>
              <a:gd name="adj" fmla="val 14118"/>
            </a:avLst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3918204" y="5939028"/>
            <a:ext cx="3278124" cy="320040"/>
          </a:xfrm>
          <a:prstGeom prst="rect">
            <a:avLst/>
          </a:prstGeom>
          <a:solidFill>
            <a:srgbClr val="06405A"/>
          </a:solidFill>
          <a:ln w="12700">
            <a:solidFill>
              <a:srgbClr val="06405A"/>
            </a:solidFill>
            <a:prstDash val="solid"/>
          </a:ln>
        </p:spPr>
      </p:sp>
      <p:sp>
        <p:nvSpPr>
          <p:cNvPr id="124" name="カード4の建物名"/>
          <p:cNvSpPr txBox="1"/>
          <p:nvPr/>
        </p:nvSpPr>
        <p:spPr>
          <a:xfrm>
            <a:off x="4101084" y="5527548"/>
            <a:ext cx="29123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【建物名】</a:t>
            </a:r>
            <a:endParaRPr lang="en-US" sz="1100" dirty="0"/>
          </a:p>
        </p:txBody>
      </p:sp>
      <p:sp>
        <p:nvSpPr>
          <p:cNvPr id="125" name="カード4の見出し"/>
          <p:cNvSpPr txBox="1"/>
          <p:nvPr/>
        </p:nvSpPr>
        <p:spPr>
          <a:xfrm>
            <a:off x="4101084" y="5765292"/>
            <a:ext cx="29123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玄関の暗証番号</a:t>
            </a:r>
            <a:endParaRPr lang="en-US" sz="16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D6E6E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Your PIN code</a:t>
            </a:r>
            <a:endParaRPr lang="en-US" sz="1600" dirty="0"/>
          </a:p>
        </p:txBody>
      </p:sp>
      <p:sp>
        <p:nvSpPr>
          <p:cNvPr id="126" name="Text 124"/>
          <p:cNvSpPr txBox="1"/>
          <p:nvPr/>
        </p:nvSpPr>
        <p:spPr>
          <a:xfrm>
            <a:off x="4101084" y="635050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お名前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Name</a:t>
            </a:r>
            <a:endParaRPr lang="en-US" sz="1100" dirty="0"/>
          </a:p>
        </p:txBody>
      </p:sp>
      <p:sp>
        <p:nvSpPr>
          <p:cNvPr id="127" name="Shape 125"/>
          <p:cNvSpPr/>
          <p:nvPr/>
        </p:nvSpPr>
        <p:spPr>
          <a:xfrm>
            <a:off x="4101084" y="6825996"/>
            <a:ext cx="2912364" cy="0"/>
          </a:xfrm>
          <a:prstGeom prst="line">
            <a:avLst/>
          </a:prstGeom>
          <a:noFill/>
          <a:ln w="9525">
            <a:solidFill>
              <a:srgbClr val="51606B"/>
            </a:solidFill>
            <a:prstDash val="solid"/>
          </a:ln>
        </p:spPr>
      </p:sp>
      <p:sp>
        <p:nvSpPr>
          <p:cNvPr id="128" name="Text 126"/>
          <p:cNvSpPr txBox="1"/>
          <p:nvPr/>
        </p:nvSpPr>
        <p:spPr>
          <a:xfrm>
            <a:off x="4101084" y="6944868"/>
            <a:ext cx="29123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暗証番号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PIN code</a:t>
            </a:r>
            <a:endParaRPr lang="en-US" sz="1100" dirty="0"/>
          </a:p>
        </p:txBody>
      </p:sp>
      <p:sp>
        <p:nvSpPr>
          <p:cNvPr id="129" name="カード4の番号の欄"/>
          <p:cNvSpPr/>
          <p:nvPr/>
        </p:nvSpPr>
        <p:spPr>
          <a:xfrm>
            <a:off x="4101084" y="7182612"/>
            <a:ext cx="2912364" cy="502920"/>
          </a:xfrm>
          <a:prstGeom prst="roundRect">
            <a:avLst>
              <a:gd name="adj" fmla="val 14545"/>
            </a:avLst>
          </a:prstGeom>
          <a:solidFill>
            <a:srgbClr val="F3F7FA"/>
          </a:solidFill>
          <a:ln w="12700">
            <a:solidFill>
              <a:srgbClr val="C9D3DA"/>
            </a:solidFill>
            <a:prstDash val="solid"/>
          </a:ln>
        </p:spPr>
      </p:sp>
      <p:sp>
        <p:nvSpPr>
          <p:cNvPr id="130" name="カード4の使える日"/>
          <p:cNvSpPr txBox="1"/>
          <p:nvPr/>
        </p:nvSpPr>
        <p:spPr>
          <a:xfrm>
            <a:off x="4101084" y="7749540"/>
            <a:ext cx="29123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【○月○日】から使えます</a:t>
            </a:r>
            <a:endParaRPr lang="en-US" sz="105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Valid from 【date】</a:t>
            </a:r>
            <a:endParaRPr lang="en-US" sz="1050" dirty="0"/>
          </a:p>
        </p:txBody>
      </p:sp>
      <p:sp>
        <p:nvSpPr>
          <p:cNvPr id="131" name="Text 129"/>
          <p:cNvSpPr txBox="1"/>
          <p:nvPr/>
        </p:nvSpPr>
        <p:spPr>
          <a:xfrm>
            <a:off x="4101084" y="8151876"/>
            <a:ext cx="29123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405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開け方</a:t>
            </a:r>
            <a:pPr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 / How to open</a:t>
            </a:r>
            <a:endParaRPr lang="en-US" sz="1050" dirty="0"/>
          </a:p>
        </p:txBody>
      </p:sp>
      <p:sp>
        <p:nvSpPr>
          <p:cNvPr id="132" name="テンキーの絵"/>
          <p:cNvSpPr/>
          <p:nvPr/>
        </p:nvSpPr>
        <p:spPr>
          <a:xfrm>
            <a:off x="4432859" y="8404250"/>
            <a:ext cx="307238" cy="409651"/>
          </a:xfrm>
          <a:prstGeom prst="roundRect">
            <a:avLst>
              <a:gd name="adj" fmla="val 13333"/>
            </a:avLst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4485528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4564532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4643537" y="8468624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4485528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4564532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8" name="Shape 136"/>
          <p:cNvSpPr/>
          <p:nvPr/>
        </p:nvSpPr>
        <p:spPr>
          <a:xfrm>
            <a:off x="4643537" y="8547628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39" name="Shape 137"/>
          <p:cNvSpPr/>
          <p:nvPr/>
        </p:nvSpPr>
        <p:spPr>
          <a:xfrm>
            <a:off x="4485528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0" name="Shape 138"/>
          <p:cNvSpPr/>
          <p:nvPr/>
        </p:nvSpPr>
        <p:spPr>
          <a:xfrm>
            <a:off x="4564532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1" name="Shape 139"/>
          <p:cNvSpPr/>
          <p:nvPr/>
        </p:nvSpPr>
        <p:spPr>
          <a:xfrm>
            <a:off x="4643537" y="8626632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4485528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4564532" y="8705637"/>
            <a:ext cx="43891" cy="43891"/>
          </a:xfrm>
          <a:prstGeom prst="ellipse">
            <a:avLst/>
          </a:prstGeom>
          <a:solidFill>
            <a:srgbClr val="E4E8EB"/>
          </a:solidFill>
          <a:ln w="12700">
            <a:solidFill>
              <a:srgbClr val="E4E8EB"/>
            </a:solidFill>
            <a:prstDash val="solid"/>
          </a:ln>
        </p:spPr>
      </p:sp>
      <p:sp>
        <p:nvSpPr>
          <p:cNvPr id="144" name="Text 142"/>
          <p:cNvSpPr txBox="1"/>
          <p:nvPr/>
        </p:nvSpPr>
        <p:spPr>
          <a:xfrm>
            <a:off x="4630369" y="8692469"/>
            <a:ext cx="70226" cy="702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16" b="1" dirty="0">
                <a:solidFill>
                  <a:srgbClr val="E4E8E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416" dirty="0"/>
          </a:p>
        </p:txBody>
      </p:sp>
      <p:sp>
        <p:nvSpPr>
          <p:cNvPr id="145" name="Text 143"/>
          <p:cNvSpPr txBox="1"/>
          <p:nvPr/>
        </p:nvSpPr>
        <p:spPr>
          <a:xfrm>
            <a:off x="4128516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番号を押す</a:t>
            </a:r>
            <a:endParaRPr lang="en-US" sz="850" dirty="0"/>
          </a:p>
        </p:txBody>
      </p:sp>
      <p:sp>
        <p:nvSpPr>
          <p:cNvPr id="146" name="Text 144"/>
          <p:cNvSpPr txBox="1"/>
          <p:nvPr/>
        </p:nvSpPr>
        <p:spPr>
          <a:xfrm>
            <a:off x="4128516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Enter your PIN</a:t>
            </a:r>
            <a:endParaRPr lang="en-US" sz="700" dirty="0"/>
          </a:p>
        </p:txBody>
      </p:sp>
      <p:sp>
        <p:nvSpPr>
          <p:cNvPr id="147" name="Shape 145"/>
          <p:cNvSpPr/>
          <p:nvPr/>
        </p:nvSpPr>
        <p:spPr>
          <a:xfrm>
            <a:off x="5006328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48" name="確定のボタンの絵"/>
          <p:cNvSpPr/>
          <p:nvPr/>
        </p:nvSpPr>
        <p:spPr>
          <a:xfrm>
            <a:off x="5358293" y="8410103"/>
            <a:ext cx="397947" cy="397947"/>
          </a:xfrm>
          <a:prstGeom prst="ellipse">
            <a:avLst/>
          </a:prstGeom>
          <a:solidFill>
            <a:srgbClr val="2B2F33"/>
          </a:solidFill>
          <a:ln w="12700">
            <a:solidFill>
              <a:srgbClr val="2B2F33"/>
            </a:solidFill>
            <a:prstDash val="solid"/>
          </a:ln>
        </p:spPr>
      </p:sp>
      <p:sp>
        <p:nvSpPr>
          <p:cNvPr id="149" name="Text 147"/>
          <p:cNvSpPr txBox="1"/>
          <p:nvPr/>
        </p:nvSpPr>
        <p:spPr>
          <a:xfrm>
            <a:off x="5358293" y="8410103"/>
            <a:ext cx="397947" cy="3979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36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</a:t>
            </a:r>
            <a:endParaRPr lang="en-US" sz="1536" dirty="0"/>
          </a:p>
        </p:txBody>
      </p:sp>
      <p:sp>
        <p:nvSpPr>
          <p:cNvPr id="150" name="Text 148"/>
          <p:cNvSpPr txBox="1"/>
          <p:nvPr/>
        </p:nvSpPr>
        <p:spPr>
          <a:xfrm>
            <a:off x="5099304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✓ を押す</a:t>
            </a:r>
            <a:endParaRPr lang="en-US" sz="850" dirty="0"/>
          </a:p>
        </p:txBody>
      </p:sp>
      <p:sp>
        <p:nvSpPr>
          <p:cNvPr id="151" name="Text 149"/>
          <p:cNvSpPr txBox="1"/>
          <p:nvPr/>
        </p:nvSpPr>
        <p:spPr>
          <a:xfrm>
            <a:off x="5099304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Press ✓</a:t>
            </a:r>
            <a:endParaRPr lang="en-US" sz="700" dirty="0"/>
          </a:p>
        </p:txBody>
      </p:sp>
      <p:sp>
        <p:nvSpPr>
          <p:cNvPr id="152" name="Shape 150"/>
          <p:cNvSpPr/>
          <p:nvPr/>
        </p:nvSpPr>
        <p:spPr>
          <a:xfrm>
            <a:off x="5977116" y="8564014"/>
            <a:ext cx="131088" cy="90123"/>
          </a:xfrm>
          <a:prstGeom prst="rightArrow">
            <a:avLst/>
          </a:prstGeom>
          <a:solidFill>
            <a:srgbClr val="7FA9C0"/>
          </a:solidFill>
          <a:ln w="12700">
            <a:solidFill>
              <a:srgbClr val="7FA9C0"/>
            </a:solidFill>
            <a:prstDash val="solid"/>
          </a:ln>
        </p:spPr>
      </p:sp>
      <p:sp>
        <p:nvSpPr>
          <p:cNvPr id="153" name="緑色の光の絵"/>
          <p:cNvSpPr/>
          <p:nvPr/>
        </p:nvSpPr>
        <p:spPr>
          <a:xfrm>
            <a:off x="6329081" y="8410103"/>
            <a:ext cx="397947" cy="397947"/>
          </a:xfrm>
          <a:prstGeom prst="ellipse">
            <a:avLst/>
          </a:prstGeom>
          <a:solidFill>
            <a:srgbClr val="E5F6EC"/>
          </a:solidFill>
          <a:ln w="12700">
            <a:solidFill>
              <a:srgbClr val="E5F6EC"/>
            </a:solidFill>
            <a:prstDash val="solid"/>
          </a:ln>
        </p:spPr>
      </p:sp>
      <p:sp>
        <p:nvSpPr>
          <p:cNvPr id="154" name="Shape 152"/>
          <p:cNvSpPr/>
          <p:nvPr/>
        </p:nvSpPr>
        <p:spPr>
          <a:xfrm>
            <a:off x="6416863" y="8497885"/>
            <a:ext cx="222382" cy="222382"/>
          </a:xfrm>
          <a:prstGeom prst="ellipse">
            <a:avLst/>
          </a:prstGeom>
          <a:solidFill>
            <a:srgbClr val="3FBF7F"/>
          </a:solidFill>
          <a:ln w="12700">
            <a:solidFill>
              <a:srgbClr val="3FBF7F"/>
            </a:solidFill>
            <a:prstDash val="solid"/>
          </a:ln>
        </p:spPr>
      </p:sp>
      <p:sp>
        <p:nvSpPr>
          <p:cNvPr id="155" name="Text 153"/>
          <p:cNvSpPr txBox="1"/>
          <p:nvPr/>
        </p:nvSpPr>
        <p:spPr>
          <a:xfrm>
            <a:off x="6070092" y="8883396"/>
            <a:ext cx="915924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緑色に光ると開く</a:t>
            </a:r>
            <a:endParaRPr lang="en-US" sz="850" dirty="0"/>
          </a:p>
        </p:txBody>
      </p:sp>
      <p:sp>
        <p:nvSpPr>
          <p:cNvPr id="156" name="Text 154"/>
          <p:cNvSpPr txBox="1"/>
          <p:nvPr/>
        </p:nvSpPr>
        <p:spPr>
          <a:xfrm>
            <a:off x="6070092" y="9077706"/>
            <a:ext cx="915924" cy="142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Green light = open</a:t>
            </a:r>
            <a:endParaRPr lang="en-US" sz="700" dirty="0"/>
          </a:p>
        </p:txBody>
      </p:sp>
      <p:sp>
        <p:nvSpPr>
          <p:cNvPr id="157" name="カード4のお願い"/>
          <p:cNvSpPr txBox="1"/>
          <p:nvPr/>
        </p:nvSpPr>
        <p:spPr>
          <a:xfrm>
            <a:off x="4101084" y="9249156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ほかの方に教えないでください</a:t>
            </a:r>
            <a:endParaRPr lang="en-US" sz="10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Do not share this code with anyone.</a:t>
            </a:r>
            <a:endParaRPr lang="en-US" sz="1050" dirty="0"/>
          </a:p>
        </p:txBody>
      </p:sp>
      <p:sp>
        <p:nvSpPr>
          <p:cNvPr id="158" name="カード4の連絡先の囲み"/>
          <p:cNvSpPr/>
          <p:nvPr/>
        </p:nvSpPr>
        <p:spPr>
          <a:xfrm>
            <a:off x="4027932" y="9756648"/>
            <a:ext cx="3058668" cy="457200"/>
          </a:xfrm>
          <a:prstGeom prst="roundRect">
            <a:avLst>
              <a:gd name="adj" fmla="val 16000"/>
            </a:avLst>
          </a:prstGeom>
          <a:solidFill>
            <a:srgbClr val="FFF4E0"/>
          </a:solidFill>
          <a:ln w="12700">
            <a:solidFill>
              <a:srgbClr val="E0A040"/>
            </a:solidFill>
            <a:prstDash val="solid"/>
          </a:ln>
        </p:spPr>
      </p:sp>
      <p:sp>
        <p:nvSpPr>
          <p:cNvPr id="159" name="カード4の連絡先"/>
          <p:cNvSpPr txBox="1"/>
          <p:nvPr/>
        </p:nvSpPr>
        <p:spPr>
          <a:xfrm>
            <a:off x="4101084" y="9802368"/>
            <a:ext cx="29123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1606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お困りのとき / Help：</a:t>
            </a:r>
            <a:pPr algn="ctr" indent="0" marL="0">
              <a:buNone/>
            </a:pPr>
            <a:r>
              <a:rPr lang="en-US" sz="1200" b="1" dirty="0">
                <a:solidFill>
                  <a:srgbClr val="1C232B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【電話番号】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スマートロックに変わりますのお知らせ（8j系・E06系）</dc:title>
  <dc:subject>PptxGenJS Presentation</dc:subject>
  <dc:creator>RemoteLOCK サポート</dc:creator>
  <cp:lastModifiedBy>RemoteLOCK サポート</cp:lastModifiedBy>
  <cp:revision>1</cp:revision>
  <dcterms:created xsi:type="dcterms:W3CDTF">2026-10-10T23:49:25Z</dcterms:created>
  <dcterms:modified xsi:type="dcterms:W3CDTF">2026-10-10T23:49:25Z</dcterms:modified>
</cp:coreProperties>
</file>