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】の中を書き換えてから印刷してください。RemoteLOCK 500i の扉のスタッフ・管理人の手元に置く面です。
電池はパナソニックのエボルタの使用を強くおすすめしています。寒冷地ではリチウム乾電池を使い、クラウド管理画面のカギの設定で電池の種類を合わせてください（記事「電池の選び方と持ちの目安」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】の中を書き換えてから印刷してください。RemoteLOCK 700i の扉のスタッフ・管理人の手元に置く面です。
電池はパナソニックのエボルタの使用を強くおすすめしています。寒冷地ではリチウム乾電池を使い、クラウド管理画面のカギの設定で電池の種類を合わせてください（記事「電池の選び方と持ちの目安」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】の中を書き換えてから印刷してください。RemoteLOCK 9j・900j・8j系・E06系 の扉のスタッフ・管理人の手元に置く面です。
電池はパナソニックのエボルタの使用を強くおすすめしています。寒冷地ではリチウム乾電池を使い、クラウド管理画面のカギの設定で電池の種類を合わせてください（記事「電池の選び方と持ちの目安」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11480" y="365760"/>
            <a:ext cx="6739128" cy="1097280"/>
          </a:xfrm>
          <a:prstGeom prst="roundRect">
            <a:avLst>
              <a:gd name="adj" fmla="val 13333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685800" y="438912"/>
            <a:ext cx="61904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電池交換カード</a:t>
            </a:r>
            <a:endParaRPr lang="en-US" sz="3000" dirty="0"/>
          </a:p>
        </p:txBody>
      </p:sp>
      <p:sp>
        <p:nvSpPr>
          <p:cNvPr id="4" name="機種"/>
          <p:cNvSpPr txBox="1"/>
          <p:nvPr/>
        </p:nvSpPr>
        <p:spPr>
          <a:xfrm>
            <a:off x="685800" y="1005840"/>
            <a:ext cx="61904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RemoteLOCK 500i　｜　スタッフ・管理人用</a:t>
            </a:r>
            <a:endParaRPr lang="en-US" sz="1400" dirty="0"/>
          </a:p>
        </p:txBody>
      </p:sp>
      <p:sp>
        <p:nvSpPr>
          <p:cNvPr id="5" name="用意するものの囲み"/>
          <p:cNvSpPr/>
          <p:nvPr/>
        </p:nvSpPr>
        <p:spPr>
          <a:xfrm>
            <a:off x="411480" y="1645920"/>
            <a:ext cx="6739128" cy="1143000"/>
          </a:xfrm>
          <a:prstGeom prst="roundRect">
            <a:avLst>
              <a:gd name="adj" fmla="val 9600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6" name="電池1の絵"/>
          <p:cNvSpPr/>
          <p:nvPr/>
        </p:nvSpPr>
        <p:spPr>
          <a:xfrm>
            <a:off x="640080" y="1874520"/>
            <a:ext cx="237744" cy="749808"/>
          </a:xfrm>
          <a:prstGeom prst="roundRect">
            <a:avLst>
              <a:gd name="adj" fmla="val 19231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801368"/>
            <a:ext cx="91440" cy="73152"/>
          </a:xfrm>
          <a:prstGeom prst="rect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075688"/>
            <a:ext cx="237744" cy="128016"/>
          </a:xfrm>
          <a:prstGeom prst="rect">
            <a:avLst/>
          </a:prstGeom>
          <a:solidFill>
            <a:srgbClr val="E0A04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9" name="電池2の絵"/>
          <p:cNvSpPr/>
          <p:nvPr/>
        </p:nvSpPr>
        <p:spPr>
          <a:xfrm>
            <a:off x="950976" y="1874520"/>
            <a:ext cx="237744" cy="749808"/>
          </a:xfrm>
          <a:prstGeom prst="roundRect">
            <a:avLst>
              <a:gd name="adj" fmla="val 19231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24128" y="1801368"/>
            <a:ext cx="91440" cy="73152"/>
          </a:xfrm>
          <a:prstGeom prst="rect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0976" y="2075688"/>
            <a:ext cx="237744" cy="128016"/>
          </a:xfrm>
          <a:prstGeom prst="rect">
            <a:avLst/>
          </a:prstGeom>
          <a:solidFill>
            <a:srgbClr val="E0A04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2" name="電池3の絵"/>
          <p:cNvSpPr/>
          <p:nvPr/>
        </p:nvSpPr>
        <p:spPr>
          <a:xfrm>
            <a:off x="1261872" y="1874520"/>
            <a:ext cx="237744" cy="749808"/>
          </a:xfrm>
          <a:prstGeom prst="roundRect">
            <a:avLst>
              <a:gd name="adj" fmla="val 19231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335024" y="1801368"/>
            <a:ext cx="91440" cy="73152"/>
          </a:xfrm>
          <a:prstGeom prst="rect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261872" y="2075688"/>
            <a:ext cx="237744" cy="128016"/>
          </a:xfrm>
          <a:prstGeom prst="rect">
            <a:avLst/>
          </a:prstGeom>
          <a:solidFill>
            <a:srgbClr val="E0A04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5" name="電池4の絵"/>
          <p:cNvSpPr/>
          <p:nvPr/>
        </p:nvSpPr>
        <p:spPr>
          <a:xfrm>
            <a:off x="1572768" y="1874520"/>
            <a:ext cx="237744" cy="749808"/>
          </a:xfrm>
          <a:prstGeom prst="roundRect">
            <a:avLst>
              <a:gd name="adj" fmla="val 19231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45920" y="1801368"/>
            <a:ext cx="91440" cy="73152"/>
          </a:xfrm>
          <a:prstGeom prst="rect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572768" y="2075688"/>
            <a:ext cx="237744" cy="128016"/>
          </a:xfrm>
          <a:prstGeom prst="rect">
            <a:avLst/>
          </a:prstGeom>
          <a:solidFill>
            <a:srgbClr val="E0A04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8" name="用意するもの"/>
          <p:cNvSpPr txBox="1"/>
          <p:nvPr/>
        </p:nvSpPr>
        <p:spPr>
          <a:xfrm>
            <a:off x="2011680" y="1719072"/>
            <a:ext cx="50017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用意するもの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単三アルカリ乾電池 4本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道具：要りません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C039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充電式の電池や、メーカー名のない電池は使わないでください。</a:t>
            </a:r>
            <a:endParaRPr lang="en-US" sz="1200" dirty="0"/>
          </a:p>
        </p:txBody>
      </p:sp>
      <p:sp>
        <p:nvSpPr>
          <p:cNvPr id="19" name="手順の見出し"/>
          <p:cNvSpPr txBox="1"/>
          <p:nvPr/>
        </p:nvSpPr>
        <p:spPr>
          <a:xfrm>
            <a:off x="411480" y="2926080"/>
            <a:ext cx="6739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交換の手順</a:t>
            </a:r>
            <a:endParaRPr lang="en-US" sz="1500" dirty="0"/>
          </a:p>
        </p:txBody>
      </p:sp>
      <p:sp>
        <p:nvSpPr>
          <p:cNvPr id="20" name="手順1の番号"/>
          <p:cNvSpPr/>
          <p:nvPr/>
        </p:nvSpPr>
        <p:spPr>
          <a:xfrm>
            <a:off x="457200" y="341985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57200" y="34198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500" dirty="0"/>
          </a:p>
        </p:txBody>
      </p:sp>
      <p:sp>
        <p:nvSpPr>
          <p:cNvPr id="22" name="手順1"/>
          <p:cNvSpPr txBox="1"/>
          <p:nvPr/>
        </p:nvSpPr>
        <p:spPr>
          <a:xfrm>
            <a:off x="1005840" y="3310128"/>
            <a:ext cx="60990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室内側ユニットの上部をスライドさせて、裏蓋を外します。</a:t>
            </a:r>
            <a:endParaRPr lang="en-US" sz="1300" dirty="0"/>
          </a:p>
        </p:txBody>
      </p:sp>
      <p:sp>
        <p:nvSpPr>
          <p:cNvPr id="23" name="手順2の番号"/>
          <p:cNvSpPr/>
          <p:nvPr/>
        </p:nvSpPr>
        <p:spPr>
          <a:xfrm>
            <a:off x="457200" y="405993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57200" y="4059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500" dirty="0"/>
          </a:p>
        </p:txBody>
      </p:sp>
      <p:sp>
        <p:nvSpPr>
          <p:cNvPr id="25" name="手順2"/>
          <p:cNvSpPr txBox="1"/>
          <p:nvPr/>
        </p:nvSpPr>
        <p:spPr>
          <a:xfrm>
            <a:off x="1005840" y="3950208"/>
            <a:ext cx="60990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電池を4本とも、新しいものに入れ替えます。</a:t>
            </a:r>
            <a:endParaRPr lang="en-US" sz="1300" dirty="0"/>
          </a:p>
        </p:txBody>
      </p:sp>
      <p:sp>
        <p:nvSpPr>
          <p:cNvPr id="26" name="手順3の番号"/>
          <p:cNvSpPr/>
          <p:nvPr/>
        </p:nvSpPr>
        <p:spPr>
          <a:xfrm>
            <a:off x="457200" y="470001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7200" y="47000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500" dirty="0"/>
          </a:p>
        </p:txBody>
      </p:sp>
      <p:sp>
        <p:nvSpPr>
          <p:cNvPr id="28" name="手順3"/>
          <p:cNvSpPr txBox="1"/>
          <p:nvPr/>
        </p:nvSpPr>
        <p:spPr>
          <a:xfrm>
            <a:off x="1005840" y="4590288"/>
            <a:ext cx="60990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裏蓋をスライドさせて閉じます。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11480" y="5340096"/>
            <a:ext cx="673912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0" name="交換したら"/>
          <p:cNvSpPr txBox="1"/>
          <p:nvPr/>
        </p:nvSpPr>
        <p:spPr>
          <a:xfrm>
            <a:off x="411480" y="5449824"/>
            <a:ext cx="6739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交換したら　</a:t>
            </a:r>
            <a:pPr indent="0" marL="0">
              <a:buNone/>
            </a:pPr>
            <a:r>
              <a:rPr lang="en-US" sz="12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暗証番号で、施錠と解錠ができるかを確かめてください。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411480" y="5888736"/>
            <a:ext cx="67391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動かないときは</a:t>
            </a:r>
            <a:endParaRPr lang="en-US" sz="1400" dirty="0"/>
          </a:p>
        </p:txBody>
      </p:sp>
      <p:sp>
        <p:nvSpPr>
          <p:cNvPr id="32" name="動かないとき"/>
          <p:cNvSpPr txBox="1"/>
          <p:nvPr/>
        </p:nvSpPr>
        <p:spPr>
          <a:xfrm>
            <a:off x="594360" y="6217920"/>
            <a:ext cx="65562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電池をすべて外して5分ほど置いてから、入れ直してください。本体が電池切れの状態を覚えていることがあります。</a:t>
            </a:r>
            <a:endParaRPr lang="en-US" sz="1150" dirty="0"/>
          </a:p>
        </p:txBody>
      </p:sp>
      <p:sp>
        <p:nvSpPr>
          <p:cNvPr id="33" name="記録と連絡先の囲み"/>
          <p:cNvSpPr/>
          <p:nvPr/>
        </p:nvSpPr>
        <p:spPr>
          <a:xfrm>
            <a:off x="411480" y="8915400"/>
            <a:ext cx="6739128" cy="1481328"/>
          </a:xfrm>
          <a:prstGeom prst="roundRect">
            <a:avLst>
              <a:gd name="adj" fmla="val 8642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34" name="交換日"/>
          <p:cNvSpPr txBox="1"/>
          <p:nvPr/>
        </p:nvSpPr>
        <p:spPr>
          <a:xfrm>
            <a:off x="640080" y="8988552"/>
            <a:ext cx="628192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前回の交換日：【　　　　年　　月　　日】</a:t>
            </a:r>
            <a:endParaRPr lang="en-US" sz="1350" dirty="0"/>
          </a:p>
          <a:p>
            <a:pPr indent="0" marL="0">
              <a:buNone/>
            </a:pPr>
            <a:r>
              <a:rPr lang="en-US" sz="10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持ちの目安：6〜8か月（1日10回ほどの開け閉め、ハートビート間隔12時間のとき）</a:t>
            </a:r>
            <a:endParaRPr lang="en-US" sz="1350" dirty="0"/>
          </a:p>
        </p:txBody>
      </p:sp>
      <p:sp>
        <p:nvSpPr>
          <p:cNvPr id="35" name="Shape 33"/>
          <p:cNvSpPr/>
          <p:nvPr/>
        </p:nvSpPr>
        <p:spPr>
          <a:xfrm>
            <a:off x="640080" y="9646920"/>
            <a:ext cx="6281928" cy="0"/>
          </a:xfrm>
          <a:prstGeom prst="line">
            <a:avLst/>
          </a:prstGeom>
          <a:noFill/>
          <a:ln w="9525">
            <a:solidFill>
              <a:srgbClr val="E0A040"/>
            </a:solidFill>
            <a:prstDash val="solid"/>
          </a:ln>
        </p:spPr>
      </p:sp>
      <p:sp>
        <p:nvSpPr>
          <p:cNvPr id="36" name="連絡先"/>
          <p:cNvSpPr txBox="1"/>
          <p:nvPr/>
        </p:nvSpPr>
        <p:spPr>
          <a:xfrm>
            <a:off x="640080" y="9701784"/>
            <a:ext cx="6281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困ったときの連絡先：</a:t>
            </a:r>
            <a:pPr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【名前】　電話：【電話番号】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640080" y="10067544"/>
            <a:ext cx="6281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残量が30%を下回るとメールで知らせる設定ができます（記事「電池残量の表示とお知らせ」）。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11480" y="365760"/>
            <a:ext cx="6739128" cy="1097280"/>
          </a:xfrm>
          <a:prstGeom prst="roundRect">
            <a:avLst>
              <a:gd name="adj" fmla="val 13333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685800" y="438912"/>
            <a:ext cx="61904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電池交換カード</a:t>
            </a:r>
            <a:endParaRPr lang="en-US" sz="3000" dirty="0"/>
          </a:p>
        </p:txBody>
      </p:sp>
      <p:sp>
        <p:nvSpPr>
          <p:cNvPr id="4" name="機種"/>
          <p:cNvSpPr txBox="1"/>
          <p:nvPr/>
        </p:nvSpPr>
        <p:spPr>
          <a:xfrm>
            <a:off x="685800" y="1005840"/>
            <a:ext cx="61904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RemoteLOCK 700i　｜　スタッフ・管理人用</a:t>
            </a:r>
            <a:endParaRPr lang="en-US" sz="1400" dirty="0"/>
          </a:p>
        </p:txBody>
      </p:sp>
      <p:sp>
        <p:nvSpPr>
          <p:cNvPr id="5" name="用意するものの囲み"/>
          <p:cNvSpPr/>
          <p:nvPr/>
        </p:nvSpPr>
        <p:spPr>
          <a:xfrm>
            <a:off x="411480" y="1645920"/>
            <a:ext cx="6739128" cy="1143000"/>
          </a:xfrm>
          <a:prstGeom prst="roundRect">
            <a:avLst>
              <a:gd name="adj" fmla="val 9600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6" name="電池1の絵"/>
          <p:cNvSpPr/>
          <p:nvPr/>
        </p:nvSpPr>
        <p:spPr>
          <a:xfrm>
            <a:off x="640080" y="1874520"/>
            <a:ext cx="237744" cy="749808"/>
          </a:xfrm>
          <a:prstGeom prst="roundRect">
            <a:avLst>
              <a:gd name="adj" fmla="val 19231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801368"/>
            <a:ext cx="91440" cy="73152"/>
          </a:xfrm>
          <a:prstGeom prst="rect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075688"/>
            <a:ext cx="237744" cy="128016"/>
          </a:xfrm>
          <a:prstGeom prst="rect">
            <a:avLst/>
          </a:prstGeom>
          <a:solidFill>
            <a:srgbClr val="E0A04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9" name="電池2の絵"/>
          <p:cNvSpPr/>
          <p:nvPr/>
        </p:nvSpPr>
        <p:spPr>
          <a:xfrm>
            <a:off x="950976" y="1874520"/>
            <a:ext cx="237744" cy="749808"/>
          </a:xfrm>
          <a:prstGeom prst="roundRect">
            <a:avLst>
              <a:gd name="adj" fmla="val 19231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24128" y="1801368"/>
            <a:ext cx="91440" cy="73152"/>
          </a:xfrm>
          <a:prstGeom prst="rect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0976" y="2075688"/>
            <a:ext cx="237744" cy="128016"/>
          </a:xfrm>
          <a:prstGeom prst="rect">
            <a:avLst/>
          </a:prstGeom>
          <a:solidFill>
            <a:srgbClr val="E0A04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2" name="電池3の絵"/>
          <p:cNvSpPr/>
          <p:nvPr/>
        </p:nvSpPr>
        <p:spPr>
          <a:xfrm>
            <a:off x="1261872" y="1874520"/>
            <a:ext cx="237744" cy="749808"/>
          </a:xfrm>
          <a:prstGeom prst="roundRect">
            <a:avLst>
              <a:gd name="adj" fmla="val 19231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335024" y="1801368"/>
            <a:ext cx="91440" cy="73152"/>
          </a:xfrm>
          <a:prstGeom prst="rect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261872" y="2075688"/>
            <a:ext cx="237744" cy="128016"/>
          </a:xfrm>
          <a:prstGeom prst="rect">
            <a:avLst/>
          </a:prstGeom>
          <a:solidFill>
            <a:srgbClr val="E0A04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5" name="電池4の絵"/>
          <p:cNvSpPr/>
          <p:nvPr/>
        </p:nvSpPr>
        <p:spPr>
          <a:xfrm>
            <a:off x="1572768" y="1874520"/>
            <a:ext cx="237744" cy="749808"/>
          </a:xfrm>
          <a:prstGeom prst="roundRect">
            <a:avLst>
              <a:gd name="adj" fmla="val 19231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45920" y="1801368"/>
            <a:ext cx="91440" cy="73152"/>
          </a:xfrm>
          <a:prstGeom prst="rect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572768" y="2075688"/>
            <a:ext cx="237744" cy="128016"/>
          </a:xfrm>
          <a:prstGeom prst="rect">
            <a:avLst/>
          </a:prstGeom>
          <a:solidFill>
            <a:srgbClr val="E0A04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8" name="用意するもの"/>
          <p:cNvSpPr txBox="1"/>
          <p:nvPr/>
        </p:nvSpPr>
        <p:spPr>
          <a:xfrm>
            <a:off x="2011680" y="1719072"/>
            <a:ext cx="50017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用意するもの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単三アルカリ乾電池 4本（寒冷地はリチウム乾電池）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道具：プラスドライバー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C039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充電式の電池や、メーカー名のない電池は使わないでください。</a:t>
            </a:r>
            <a:endParaRPr lang="en-US" sz="1200" dirty="0"/>
          </a:p>
        </p:txBody>
      </p:sp>
      <p:sp>
        <p:nvSpPr>
          <p:cNvPr id="19" name="手順の見出し"/>
          <p:cNvSpPr txBox="1"/>
          <p:nvPr/>
        </p:nvSpPr>
        <p:spPr>
          <a:xfrm>
            <a:off x="411480" y="2926080"/>
            <a:ext cx="6739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交換の手順</a:t>
            </a:r>
            <a:endParaRPr lang="en-US" sz="1500" dirty="0"/>
          </a:p>
        </p:txBody>
      </p:sp>
      <p:sp>
        <p:nvSpPr>
          <p:cNvPr id="20" name="手順1の番号"/>
          <p:cNvSpPr/>
          <p:nvPr/>
        </p:nvSpPr>
        <p:spPr>
          <a:xfrm>
            <a:off x="457200" y="337413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57200" y="3374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500" dirty="0"/>
          </a:p>
        </p:txBody>
      </p:sp>
      <p:sp>
        <p:nvSpPr>
          <p:cNvPr id="22" name="手順1"/>
          <p:cNvSpPr txBox="1"/>
          <p:nvPr/>
        </p:nvSpPr>
        <p:spPr>
          <a:xfrm>
            <a:off x="1005840" y="3310128"/>
            <a:ext cx="60990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室内側本体の電池カバーのネジを、プラスドライバーで緩めます。</a:t>
            </a:r>
            <a:endParaRPr lang="en-US" sz="1300" dirty="0"/>
          </a:p>
        </p:txBody>
      </p:sp>
      <p:sp>
        <p:nvSpPr>
          <p:cNvPr id="23" name="手順2の番号"/>
          <p:cNvSpPr/>
          <p:nvPr/>
        </p:nvSpPr>
        <p:spPr>
          <a:xfrm>
            <a:off x="457200" y="392277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57200" y="39227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500" dirty="0"/>
          </a:p>
        </p:txBody>
      </p:sp>
      <p:sp>
        <p:nvSpPr>
          <p:cNvPr id="25" name="手順2"/>
          <p:cNvSpPr txBox="1"/>
          <p:nvPr/>
        </p:nvSpPr>
        <p:spPr>
          <a:xfrm>
            <a:off x="1005840" y="3858768"/>
            <a:ext cx="60990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電池カバーを外します。カバーにはアンテナ線がつながっているので、引っ張らないでください。</a:t>
            </a:r>
            <a:endParaRPr lang="en-US" sz="1300" dirty="0"/>
          </a:p>
        </p:txBody>
      </p:sp>
      <p:sp>
        <p:nvSpPr>
          <p:cNvPr id="26" name="手順3の番号"/>
          <p:cNvSpPr/>
          <p:nvPr/>
        </p:nvSpPr>
        <p:spPr>
          <a:xfrm>
            <a:off x="457200" y="447141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7200" y="44714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500" dirty="0"/>
          </a:p>
        </p:txBody>
      </p:sp>
      <p:sp>
        <p:nvSpPr>
          <p:cNvPr id="28" name="手順3"/>
          <p:cNvSpPr txBox="1"/>
          <p:nvPr/>
        </p:nvSpPr>
        <p:spPr>
          <a:xfrm>
            <a:off x="1005840" y="4407408"/>
            <a:ext cx="60990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電池を4本とも、新しいものに入れ替えます。</a:t>
            </a:r>
            <a:endParaRPr lang="en-US" sz="1300" dirty="0"/>
          </a:p>
        </p:txBody>
      </p:sp>
      <p:sp>
        <p:nvSpPr>
          <p:cNvPr id="29" name="手順4の番号"/>
          <p:cNvSpPr/>
          <p:nvPr/>
        </p:nvSpPr>
        <p:spPr>
          <a:xfrm>
            <a:off x="457200" y="502005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57200" y="50200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500" dirty="0"/>
          </a:p>
        </p:txBody>
      </p:sp>
      <p:sp>
        <p:nvSpPr>
          <p:cNvPr id="31" name="手順4"/>
          <p:cNvSpPr txBox="1"/>
          <p:nvPr/>
        </p:nvSpPr>
        <p:spPr>
          <a:xfrm>
            <a:off x="1005840" y="4956048"/>
            <a:ext cx="60990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アンテナ線を電池ボックスの下側に押し込みながら、電池カバーを取り付けます。</a:t>
            </a:r>
            <a:endParaRPr lang="en-US" sz="1300" dirty="0"/>
          </a:p>
        </p:txBody>
      </p:sp>
      <p:sp>
        <p:nvSpPr>
          <p:cNvPr id="32" name="手順5の番号"/>
          <p:cNvSpPr/>
          <p:nvPr/>
        </p:nvSpPr>
        <p:spPr>
          <a:xfrm>
            <a:off x="457200" y="556869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57200" y="55686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1500" dirty="0"/>
          </a:p>
        </p:txBody>
      </p:sp>
      <p:sp>
        <p:nvSpPr>
          <p:cNvPr id="34" name="手順5"/>
          <p:cNvSpPr txBox="1"/>
          <p:nvPr/>
        </p:nvSpPr>
        <p:spPr>
          <a:xfrm>
            <a:off x="1005840" y="5504688"/>
            <a:ext cx="60990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電池カバーのネジを締めます。</a:t>
            </a:r>
            <a:endParaRPr lang="en-US" sz="1300" dirty="0"/>
          </a:p>
        </p:txBody>
      </p:sp>
      <p:sp>
        <p:nvSpPr>
          <p:cNvPr id="35" name="注意の囲み"/>
          <p:cNvSpPr/>
          <p:nvPr/>
        </p:nvSpPr>
        <p:spPr>
          <a:xfrm>
            <a:off x="411480" y="6108192"/>
            <a:ext cx="6739128" cy="566928"/>
          </a:xfrm>
          <a:prstGeom prst="roundRect">
            <a:avLst>
              <a:gd name="adj" fmla="val 16129"/>
            </a:avLst>
          </a:prstGeom>
          <a:solidFill>
            <a:srgbClr val="FDECEA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6" name="注意"/>
          <p:cNvSpPr txBox="1"/>
          <p:nvPr/>
        </p:nvSpPr>
        <p:spPr>
          <a:xfrm>
            <a:off x="594360" y="6144768"/>
            <a:ext cx="63733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039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アンテナ線は外れやすい構造です。外したり切ったりしないよう、カバーの開け閉めはゆっくり行ってください。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11480" y="6858000"/>
            <a:ext cx="673912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8" name="交換したら"/>
          <p:cNvSpPr txBox="1"/>
          <p:nvPr/>
        </p:nvSpPr>
        <p:spPr>
          <a:xfrm>
            <a:off x="411480" y="6967728"/>
            <a:ext cx="6739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交換したら　</a:t>
            </a:r>
            <a:pPr indent="0" marL="0">
              <a:buNone/>
            </a:pPr>
            <a:r>
              <a:rPr lang="en-US" sz="12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暗証番号で、施錠と解錠ができるかを確かめてください。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411480" y="7406640"/>
            <a:ext cx="67391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動かないときは</a:t>
            </a:r>
            <a:endParaRPr lang="en-US" sz="1400" dirty="0"/>
          </a:p>
        </p:txBody>
      </p:sp>
      <p:sp>
        <p:nvSpPr>
          <p:cNvPr id="40" name="動かないとき"/>
          <p:cNvSpPr txBox="1"/>
          <p:nvPr/>
        </p:nvSpPr>
        <p:spPr>
          <a:xfrm>
            <a:off x="594360" y="7735824"/>
            <a:ext cx="65562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電池をすべて外して5分ほど置いてから、入れ直してください。本体が電池切れの状態を覚えていることがあります。</a:t>
            </a:r>
            <a:endParaRPr lang="en-US" sz="1150" dirty="0"/>
          </a:p>
        </p:txBody>
      </p:sp>
      <p:sp>
        <p:nvSpPr>
          <p:cNvPr id="41" name="記録と連絡先の囲み"/>
          <p:cNvSpPr/>
          <p:nvPr/>
        </p:nvSpPr>
        <p:spPr>
          <a:xfrm>
            <a:off x="411480" y="8915400"/>
            <a:ext cx="6739128" cy="1481328"/>
          </a:xfrm>
          <a:prstGeom prst="roundRect">
            <a:avLst>
              <a:gd name="adj" fmla="val 8642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2" name="交換日"/>
          <p:cNvSpPr txBox="1"/>
          <p:nvPr/>
        </p:nvSpPr>
        <p:spPr>
          <a:xfrm>
            <a:off x="640080" y="8988552"/>
            <a:ext cx="628192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前回の交換日：【　　　　年　　月　　日】</a:t>
            </a:r>
            <a:endParaRPr lang="en-US" sz="1350" dirty="0"/>
          </a:p>
          <a:p>
            <a:pPr indent="0" marL="0">
              <a:buNone/>
            </a:pPr>
            <a:r>
              <a:rPr lang="en-US" sz="10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持ちの目安：6〜8か月（1日10回ほどの開け閉め、ハートビート間隔12時間のとき）</a:t>
            </a:r>
            <a:endParaRPr lang="en-US" sz="1350" dirty="0"/>
          </a:p>
        </p:txBody>
      </p:sp>
      <p:sp>
        <p:nvSpPr>
          <p:cNvPr id="43" name="Shape 41"/>
          <p:cNvSpPr/>
          <p:nvPr/>
        </p:nvSpPr>
        <p:spPr>
          <a:xfrm>
            <a:off x="640080" y="9646920"/>
            <a:ext cx="6281928" cy="0"/>
          </a:xfrm>
          <a:prstGeom prst="line">
            <a:avLst/>
          </a:prstGeom>
          <a:noFill/>
          <a:ln w="9525">
            <a:solidFill>
              <a:srgbClr val="E0A040"/>
            </a:solidFill>
            <a:prstDash val="solid"/>
          </a:ln>
        </p:spPr>
      </p:sp>
      <p:sp>
        <p:nvSpPr>
          <p:cNvPr id="44" name="連絡先"/>
          <p:cNvSpPr txBox="1"/>
          <p:nvPr/>
        </p:nvSpPr>
        <p:spPr>
          <a:xfrm>
            <a:off x="640080" y="9701784"/>
            <a:ext cx="6281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困ったときの連絡先：</a:t>
            </a:r>
            <a:pPr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【名前】　電話：【電話番号】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640080" y="10067544"/>
            <a:ext cx="6281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残量が30%を下回るとメールで知らせる設定ができます（記事「電池残量の表示とお知らせ」）。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11480" y="365760"/>
            <a:ext cx="6739128" cy="1097280"/>
          </a:xfrm>
          <a:prstGeom prst="roundRect">
            <a:avLst>
              <a:gd name="adj" fmla="val 13333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685800" y="438912"/>
            <a:ext cx="61904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電池交換カード</a:t>
            </a:r>
            <a:endParaRPr lang="en-US" sz="3000" dirty="0"/>
          </a:p>
        </p:txBody>
      </p:sp>
      <p:sp>
        <p:nvSpPr>
          <p:cNvPr id="4" name="機種"/>
          <p:cNvSpPr txBox="1"/>
          <p:nvPr/>
        </p:nvSpPr>
        <p:spPr>
          <a:xfrm>
            <a:off x="685800" y="1005840"/>
            <a:ext cx="61904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RemoteLOCK 9j・900j・8j系・E06系　｜　スタッフ・管理人用</a:t>
            </a:r>
            <a:endParaRPr lang="en-US" sz="1400" dirty="0"/>
          </a:p>
        </p:txBody>
      </p:sp>
      <p:sp>
        <p:nvSpPr>
          <p:cNvPr id="5" name="用意するものの囲み"/>
          <p:cNvSpPr/>
          <p:nvPr/>
        </p:nvSpPr>
        <p:spPr>
          <a:xfrm>
            <a:off x="411480" y="1645920"/>
            <a:ext cx="6739128" cy="1143000"/>
          </a:xfrm>
          <a:prstGeom prst="roundRect">
            <a:avLst>
              <a:gd name="adj" fmla="val 9600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6" name="電池1の絵"/>
          <p:cNvSpPr/>
          <p:nvPr/>
        </p:nvSpPr>
        <p:spPr>
          <a:xfrm>
            <a:off x="640080" y="1874520"/>
            <a:ext cx="237744" cy="749808"/>
          </a:xfrm>
          <a:prstGeom prst="roundRect">
            <a:avLst>
              <a:gd name="adj" fmla="val 19231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801368"/>
            <a:ext cx="91440" cy="73152"/>
          </a:xfrm>
          <a:prstGeom prst="rect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075688"/>
            <a:ext cx="237744" cy="128016"/>
          </a:xfrm>
          <a:prstGeom prst="rect">
            <a:avLst/>
          </a:prstGeom>
          <a:solidFill>
            <a:srgbClr val="E0A04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9" name="電池2の絵"/>
          <p:cNvSpPr/>
          <p:nvPr/>
        </p:nvSpPr>
        <p:spPr>
          <a:xfrm>
            <a:off x="950976" y="1874520"/>
            <a:ext cx="237744" cy="749808"/>
          </a:xfrm>
          <a:prstGeom prst="roundRect">
            <a:avLst>
              <a:gd name="adj" fmla="val 19231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24128" y="1801368"/>
            <a:ext cx="91440" cy="73152"/>
          </a:xfrm>
          <a:prstGeom prst="rect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0976" y="2075688"/>
            <a:ext cx="237744" cy="128016"/>
          </a:xfrm>
          <a:prstGeom prst="rect">
            <a:avLst/>
          </a:prstGeom>
          <a:solidFill>
            <a:srgbClr val="E0A04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2" name="電池3の絵"/>
          <p:cNvSpPr/>
          <p:nvPr/>
        </p:nvSpPr>
        <p:spPr>
          <a:xfrm>
            <a:off x="1261872" y="1874520"/>
            <a:ext cx="237744" cy="749808"/>
          </a:xfrm>
          <a:prstGeom prst="roundRect">
            <a:avLst>
              <a:gd name="adj" fmla="val 19231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335024" y="1801368"/>
            <a:ext cx="91440" cy="73152"/>
          </a:xfrm>
          <a:prstGeom prst="rect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261872" y="2075688"/>
            <a:ext cx="237744" cy="128016"/>
          </a:xfrm>
          <a:prstGeom prst="rect">
            <a:avLst/>
          </a:prstGeom>
          <a:solidFill>
            <a:srgbClr val="E0A04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5" name="電池4の絵"/>
          <p:cNvSpPr/>
          <p:nvPr/>
        </p:nvSpPr>
        <p:spPr>
          <a:xfrm>
            <a:off x="1572768" y="1874520"/>
            <a:ext cx="237744" cy="749808"/>
          </a:xfrm>
          <a:prstGeom prst="roundRect">
            <a:avLst>
              <a:gd name="adj" fmla="val 19231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45920" y="1801368"/>
            <a:ext cx="91440" cy="73152"/>
          </a:xfrm>
          <a:prstGeom prst="rect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572768" y="2075688"/>
            <a:ext cx="237744" cy="128016"/>
          </a:xfrm>
          <a:prstGeom prst="rect">
            <a:avLst/>
          </a:prstGeom>
          <a:solidFill>
            <a:srgbClr val="E0A04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8" name="用意するもの"/>
          <p:cNvSpPr txBox="1"/>
          <p:nvPr/>
        </p:nvSpPr>
        <p:spPr>
          <a:xfrm>
            <a:off x="2011680" y="1719072"/>
            <a:ext cx="50017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用意するもの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単三アルカリ乾電池 4本（寒冷地はリチウム乾電池）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道具：ドライバー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C039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充電式の電池や、メーカー名のない電池は使わないでください。</a:t>
            </a:r>
            <a:endParaRPr lang="en-US" sz="1200" dirty="0"/>
          </a:p>
        </p:txBody>
      </p:sp>
      <p:sp>
        <p:nvSpPr>
          <p:cNvPr id="19" name="手順の見出し"/>
          <p:cNvSpPr txBox="1"/>
          <p:nvPr/>
        </p:nvSpPr>
        <p:spPr>
          <a:xfrm>
            <a:off x="411480" y="2926080"/>
            <a:ext cx="6739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交換の手順</a:t>
            </a:r>
            <a:endParaRPr lang="en-US" sz="1500" dirty="0"/>
          </a:p>
        </p:txBody>
      </p:sp>
      <p:sp>
        <p:nvSpPr>
          <p:cNvPr id="20" name="手順1の番号"/>
          <p:cNvSpPr/>
          <p:nvPr/>
        </p:nvSpPr>
        <p:spPr>
          <a:xfrm>
            <a:off x="457200" y="337413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57200" y="3374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500" dirty="0"/>
          </a:p>
        </p:txBody>
      </p:sp>
      <p:sp>
        <p:nvSpPr>
          <p:cNvPr id="22" name="手順1"/>
          <p:cNvSpPr txBox="1"/>
          <p:nvPr/>
        </p:nvSpPr>
        <p:spPr>
          <a:xfrm>
            <a:off x="1005840" y="3310128"/>
            <a:ext cx="60990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電池カバーの上部（扉に近いほう）を持ち、軽く左右にゆすりながら、上を持ち上げて外します。</a:t>
            </a:r>
            <a:endParaRPr lang="en-US" sz="1300" dirty="0"/>
          </a:p>
        </p:txBody>
      </p:sp>
      <p:sp>
        <p:nvSpPr>
          <p:cNvPr id="23" name="手順2の番号"/>
          <p:cNvSpPr/>
          <p:nvPr/>
        </p:nvSpPr>
        <p:spPr>
          <a:xfrm>
            <a:off x="457200" y="392277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57200" y="39227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500" dirty="0"/>
          </a:p>
        </p:txBody>
      </p:sp>
      <p:sp>
        <p:nvSpPr>
          <p:cNvPr id="25" name="手順2"/>
          <p:cNvSpPr txBox="1"/>
          <p:nvPr/>
        </p:nvSpPr>
        <p:spPr>
          <a:xfrm>
            <a:off x="1005840" y="3858768"/>
            <a:ext cx="60990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電池ボックスの左右の固定ねじを、ドライバーで外します。</a:t>
            </a:r>
            <a:endParaRPr lang="en-US" sz="1300" dirty="0"/>
          </a:p>
        </p:txBody>
      </p:sp>
      <p:sp>
        <p:nvSpPr>
          <p:cNvPr id="26" name="手順3の番号"/>
          <p:cNvSpPr/>
          <p:nvPr/>
        </p:nvSpPr>
        <p:spPr>
          <a:xfrm>
            <a:off x="457200" y="447141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7200" y="44714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500" dirty="0"/>
          </a:p>
        </p:txBody>
      </p:sp>
      <p:sp>
        <p:nvSpPr>
          <p:cNvPr id="28" name="手順3"/>
          <p:cNvSpPr txBox="1"/>
          <p:nvPr/>
        </p:nvSpPr>
        <p:spPr>
          <a:xfrm>
            <a:off x="1005840" y="4407408"/>
            <a:ext cx="60990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電池ボックスを上へ引っ張って外し、電池を4本とも、新しいものに入れ替えます。</a:t>
            </a:r>
            <a:endParaRPr lang="en-US" sz="1300" dirty="0"/>
          </a:p>
        </p:txBody>
      </p:sp>
      <p:sp>
        <p:nvSpPr>
          <p:cNvPr id="29" name="手順4の番号"/>
          <p:cNvSpPr/>
          <p:nvPr/>
        </p:nvSpPr>
        <p:spPr>
          <a:xfrm>
            <a:off x="457200" y="502005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57200" y="50200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500" dirty="0"/>
          </a:p>
        </p:txBody>
      </p:sp>
      <p:sp>
        <p:nvSpPr>
          <p:cNvPr id="31" name="手順4"/>
          <p:cNvSpPr txBox="1"/>
          <p:nvPr/>
        </p:nvSpPr>
        <p:spPr>
          <a:xfrm>
            <a:off x="1005840" y="4956048"/>
            <a:ext cx="60990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赤と青の突起に合わせて、電池ボックスを奥までスライドして取り付けます。</a:t>
            </a:r>
            <a:endParaRPr lang="en-US" sz="1300" dirty="0"/>
          </a:p>
        </p:txBody>
      </p:sp>
      <p:sp>
        <p:nvSpPr>
          <p:cNvPr id="32" name="手順5の番号"/>
          <p:cNvSpPr/>
          <p:nvPr/>
        </p:nvSpPr>
        <p:spPr>
          <a:xfrm>
            <a:off x="457200" y="5568696"/>
            <a:ext cx="384048" cy="384048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57200" y="55686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1500" dirty="0"/>
          </a:p>
        </p:txBody>
      </p:sp>
      <p:sp>
        <p:nvSpPr>
          <p:cNvPr id="34" name="手順5"/>
          <p:cNvSpPr txBox="1"/>
          <p:nvPr/>
        </p:nvSpPr>
        <p:spPr>
          <a:xfrm>
            <a:off x="1005840" y="5504688"/>
            <a:ext cx="60990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左右のねじを締めて固定し、カバーを下にスライドさせて戻します。</a:t>
            </a:r>
            <a:endParaRPr lang="en-US" sz="1300" dirty="0"/>
          </a:p>
        </p:txBody>
      </p:sp>
      <p:sp>
        <p:nvSpPr>
          <p:cNvPr id="35" name="注意の囲み"/>
          <p:cNvSpPr/>
          <p:nvPr/>
        </p:nvSpPr>
        <p:spPr>
          <a:xfrm>
            <a:off x="411480" y="6108192"/>
            <a:ext cx="6739128" cy="566928"/>
          </a:xfrm>
          <a:prstGeom prst="roundRect">
            <a:avLst>
              <a:gd name="adj" fmla="val 16129"/>
            </a:avLst>
          </a:prstGeom>
          <a:solidFill>
            <a:srgbClr val="FDECEA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6" name="注意"/>
          <p:cNvSpPr txBox="1"/>
          <p:nvPr/>
        </p:nvSpPr>
        <p:spPr>
          <a:xfrm>
            <a:off x="594360" y="6144768"/>
            <a:ext cx="63733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039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電池ボックスのねじ止めは必ず行ってください。ねじ止めしていないと、交換のあとに電気が通らないことがあります。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11480" y="6858000"/>
            <a:ext cx="673912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8" name="交換したら"/>
          <p:cNvSpPr txBox="1"/>
          <p:nvPr/>
        </p:nvSpPr>
        <p:spPr>
          <a:xfrm>
            <a:off x="411480" y="6967728"/>
            <a:ext cx="6739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交換したら　</a:t>
            </a:r>
            <a:pPr indent="0" marL="0">
              <a:buNone/>
            </a:pPr>
            <a:r>
              <a:rPr lang="en-US" sz="12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暗証番号で、施錠と解錠ができるかを確かめてください。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411480" y="7406640"/>
            <a:ext cx="67391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動かないときは</a:t>
            </a:r>
            <a:endParaRPr lang="en-US" sz="1400" dirty="0"/>
          </a:p>
        </p:txBody>
      </p:sp>
      <p:sp>
        <p:nvSpPr>
          <p:cNvPr id="40" name="動かないとき"/>
          <p:cNvSpPr txBox="1"/>
          <p:nvPr/>
        </p:nvSpPr>
        <p:spPr>
          <a:xfrm>
            <a:off x="594360" y="7735824"/>
            <a:ext cx="655624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電池の向きが合っているか、電池ボックスの金具が折れていないか（振ると音がすることがあります）を確かめてください。</a:t>
            </a:r>
            <a:endParaRPr lang="en-US" sz="115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電池ボックスを奥まで押し込み、ねじ止めしているかを確かめてください。</a:t>
            </a:r>
            <a:endParaRPr lang="en-US" sz="115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電池をすべて外して5分ほど置いてから、入れ直してください。</a:t>
            </a:r>
            <a:endParaRPr lang="en-US" sz="1150" dirty="0"/>
          </a:p>
        </p:txBody>
      </p:sp>
      <p:sp>
        <p:nvSpPr>
          <p:cNvPr id="41" name="記録と連絡先の囲み"/>
          <p:cNvSpPr/>
          <p:nvPr/>
        </p:nvSpPr>
        <p:spPr>
          <a:xfrm>
            <a:off x="411480" y="8915400"/>
            <a:ext cx="6739128" cy="1481328"/>
          </a:xfrm>
          <a:prstGeom prst="roundRect">
            <a:avLst>
              <a:gd name="adj" fmla="val 8642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2" name="交換日"/>
          <p:cNvSpPr txBox="1"/>
          <p:nvPr/>
        </p:nvSpPr>
        <p:spPr>
          <a:xfrm>
            <a:off x="640080" y="8988552"/>
            <a:ext cx="628192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前回の交換日：【　　　　年　　月　　日】</a:t>
            </a:r>
            <a:endParaRPr lang="en-US" sz="1350" dirty="0"/>
          </a:p>
          <a:p>
            <a:pPr indent="0" marL="0">
              <a:buNone/>
            </a:pPr>
            <a:r>
              <a:rPr lang="en-US" sz="10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持ちの目安：9j・900j は 2〜3か月（1日10回ほどの開け閉め、ハートビート間隔12時間のとき）</a:t>
            </a:r>
            <a:endParaRPr lang="en-US" sz="1350" dirty="0"/>
          </a:p>
        </p:txBody>
      </p:sp>
      <p:sp>
        <p:nvSpPr>
          <p:cNvPr id="43" name="Shape 41"/>
          <p:cNvSpPr/>
          <p:nvPr/>
        </p:nvSpPr>
        <p:spPr>
          <a:xfrm>
            <a:off x="640080" y="9646920"/>
            <a:ext cx="6281928" cy="0"/>
          </a:xfrm>
          <a:prstGeom prst="line">
            <a:avLst/>
          </a:prstGeom>
          <a:noFill/>
          <a:ln w="9525">
            <a:solidFill>
              <a:srgbClr val="E0A040"/>
            </a:solidFill>
            <a:prstDash val="solid"/>
          </a:ln>
        </p:spPr>
      </p:sp>
      <p:sp>
        <p:nvSpPr>
          <p:cNvPr id="44" name="連絡先"/>
          <p:cNvSpPr txBox="1"/>
          <p:nvPr/>
        </p:nvSpPr>
        <p:spPr>
          <a:xfrm>
            <a:off x="640080" y="9701784"/>
            <a:ext cx="6281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困ったときの連絡先：</a:t>
            </a:r>
            <a:pPr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【名前】　電話：【電話番号】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640080" y="10067544"/>
            <a:ext cx="6281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残量が30%を下回るとメールで知らせる設定ができます（記事「電池残量の表示とお知らせ」）。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電池交換カード</dc:title>
  <dc:subject>PptxGenJS Presentation</dc:subject>
  <dc:creator>RemoteLOCK サポート</dc:creator>
  <cp:lastModifiedBy>RemoteLOCK サポート</cp:lastModifiedBy>
  <cp:revision>1</cp:revision>
  <dcterms:created xsi:type="dcterms:W3CDTF">2026-10-11T13:24:10Z</dcterms:created>
  <dcterms:modified xsi:type="dcterms:W3CDTF">2026-10-11T13:24:10Z</dcterms:modified>
</cp:coreProperties>
</file>