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notesMasterIdLst>
    <p:notesMasterId r:id="rId4"/>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274320"/>
            <a:ext cx="6830568" cy="868680"/>
          </a:xfrm>
          <a:prstGeom prst="roundRect">
            <a:avLst>
              <a:gd name="adj" fmla="val 14737"/>
            </a:avLst>
          </a:prstGeom>
          <a:solidFill>
            <a:srgbClr val="06405A"/>
          </a:solidFill>
          <a:ln w="12700">
            <a:solidFill>
              <a:srgbClr val="06405A"/>
            </a:solidFill>
            <a:prstDash val="solid"/>
          </a:ln>
        </p:spPr>
      </p:sp>
      <p:sp>
        <p:nvSpPr>
          <p:cNvPr id="3" name="Text 1"/>
          <p:cNvSpPr txBox="1"/>
          <p:nvPr/>
        </p:nvSpPr>
        <p:spPr>
          <a:xfrm>
            <a:off x="640080" y="329184"/>
            <a:ext cx="6281928" cy="475488"/>
          </a:xfrm>
          <a:prstGeom prst="rect">
            <a:avLst/>
          </a:prstGeom>
          <a:noFill/>
          <a:ln/>
        </p:spPr>
        <p:txBody>
          <a:bodyPr wrap="square" lIns="0" tIns="0" rIns="0" bIns="0" rtlCol="0" anchor="ctr"/>
          <a:lstStyle/>
          <a:p>
            <a:pPr algn="ctr" indent="0" marL="0">
              <a:buNone/>
            </a:pPr>
            <a:r>
              <a:rPr lang="en-US" sz="2300" b="1" dirty="0">
                <a:solidFill>
                  <a:srgbClr val="FFFFFF"/>
                </a:solidFill>
                <a:latin typeface="Yu Gothic" pitchFamily="34" charset="0"/>
                <a:ea typeface="Yu Gothic" pitchFamily="34" charset="-122"/>
                <a:cs typeface="Yu Gothic" pitchFamily="34" charset="-120"/>
              </a:rPr>
              <a:t>機種選びのフローチャート</a:t>
            </a:r>
            <a:endParaRPr lang="en-US" sz="2300" dirty="0"/>
          </a:p>
        </p:txBody>
      </p:sp>
      <p:sp>
        <p:nvSpPr>
          <p:cNvPr id="4" name="Text 2"/>
          <p:cNvSpPr txBox="1"/>
          <p:nvPr/>
        </p:nvSpPr>
        <p:spPr>
          <a:xfrm>
            <a:off x="640080" y="786384"/>
            <a:ext cx="6281928" cy="274320"/>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取り付ける扉から、RemoteLOCK の機種を選ぶ</a:t>
            </a:r>
            <a:endParaRPr lang="en-US" sz="1100" dirty="0"/>
          </a:p>
        </p:txBody>
      </p:sp>
      <p:sp>
        <p:nvSpPr>
          <p:cNvPr id="5" name="Shape 3"/>
          <p:cNvSpPr/>
          <p:nvPr/>
        </p:nvSpPr>
        <p:spPr>
          <a:xfrm>
            <a:off x="2043684" y="1280160"/>
            <a:ext cx="3474720" cy="384048"/>
          </a:xfrm>
          <a:prstGeom prst="roundRect">
            <a:avLst>
              <a:gd name="adj" fmla="val 47619"/>
            </a:avLst>
          </a:prstGeom>
          <a:solidFill>
            <a:srgbClr val="E0A040"/>
          </a:solidFill>
          <a:ln w="12700">
            <a:solidFill>
              <a:srgbClr val="E0A040"/>
            </a:solidFill>
            <a:prstDash val="solid"/>
          </a:ln>
        </p:spPr>
      </p:sp>
      <p:sp>
        <p:nvSpPr>
          <p:cNvPr id="6" name="Text 4"/>
          <p:cNvSpPr txBox="1"/>
          <p:nvPr/>
        </p:nvSpPr>
        <p:spPr>
          <a:xfrm>
            <a:off x="2043684" y="1280160"/>
            <a:ext cx="3474720" cy="384048"/>
          </a:xfrm>
          <a:prstGeom prst="rect">
            <a:avLst/>
          </a:prstGeom>
          <a:noFill/>
          <a:ln/>
        </p:spPr>
        <p:txBody>
          <a:bodyPr wrap="square" lIns="0" tIns="0" rIns="0" bIns="0" rtlCol="0" anchor="ctr"/>
          <a:lstStyle/>
          <a:p>
            <a:pPr algn="ctr" indent="0" marL="0">
              <a:buNone/>
            </a:pPr>
            <a:r>
              <a:rPr lang="en-US" sz="1300" b="1" dirty="0">
                <a:solidFill>
                  <a:srgbClr val="1C232B"/>
                </a:solidFill>
                <a:latin typeface="Yu Gothic" pitchFamily="34" charset="0"/>
                <a:ea typeface="Yu Gothic" pitchFamily="34" charset="-122"/>
                <a:cs typeface="Yu Gothic" pitchFamily="34" charset="-120"/>
              </a:rPr>
              <a:t>スマートロックを付ける扉は？</a:t>
            </a:r>
            <a:endParaRPr lang="en-US" sz="1300" dirty="0"/>
          </a:p>
        </p:txBody>
      </p:sp>
      <p:sp>
        <p:nvSpPr>
          <p:cNvPr id="7" name="Shape 5"/>
          <p:cNvSpPr/>
          <p:nvPr/>
        </p:nvSpPr>
        <p:spPr>
          <a:xfrm>
            <a:off x="1467612" y="1783080"/>
            <a:ext cx="4626864" cy="0"/>
          </a:xfrm>
          <a:prstGeom prst="line">
            <a:avLst/>
          </a:prstGeom>
          <a:noFill/>
          <a:ln w="15875">
            <a:solidFill>
              <a:srgbClr val="51606B"/>
            </a:solidFill>
            <a:prstDash val="solid"/>
          </a:ln>
        </p:spPr>
      </p:sp>
      <p:sp>
        <p:nvSpPr>
          <p:cNvPr id="8" name="Shape 6"/>
          <p:cNvSpPr/>
          <p:nvPr/>
        </p:nvSpPr>
        <p:spPr>
          <a:xfrm>
            <a:off x="3781044" y="1664208"/>
            <a:ext cx="0" cy="118872"/>
          </a:xfrm>
          <a:prstGeom prst="line">
            <a:avLst/>
          </a:prstGeom>
          <a:noFill/>
          <a:ln w="15875">
            <a:solidFill>
              <a:srgbClr val="51606B"/>
            </a:solidFill>
            <a:prstDash val="solid"/>
            <a:tailEnd type="triangle"/>
          </a:ln>
        </p:spPr>
      </p:sp>
      <p:sp>
        <p:nvSpPr>
          <p:cNvPr id="9" name="Shape 7"/>
          <p:cNvSpPr/>
          <p:nvPr/>
        </p:nvSpPr>
        <p:spPr>
          <a:xfrm>
            <a:off x="1467612" y="1783080"/>
            <a:ext cx="0" cy="137160"/>
          </a:xfrm>
          <a:prstGeom prst="line">
            <a:avLst/>
          </a:prstGeom>
          <a:noFill/>
          <a:ln w="15875">
            <a:solidFill>
              <a:srgbClr val="51606B"/>
            </a:solidFill>
            <a:prstDash val="solid"/>
            <a:tailEnd type="triangle"/>
          </a:ln>
        </p:spPr>
      </p:sp>
      <p:sp>
        <p:nvSpPr>
          <p:cNvPr id="10" name="Shape 8"/>
          <p:cNvSpPr/>
          <p:nvPr/>
        </p:nvSpPr>
        <p:spPr>
          <a:xfrm>
            <a:off x="3781044" y="1783080"/>
            <a:ext cx="0" cy="137160"/>
          </a:xfrm>
          <a:prstGeom prst="line">
            <a:avLst/>
          </a:prstGeom>
          <a:noFill/>
          <a:ln w="15875">
            <a:solidFill>
              <a:srgbClr val="51606B"/>
            </a:solidFill>
            <a:prstDash val="solid"/>
            <a:tailEnd type="triangle"/>
          </a:ln>
        </p:spPr>
      </p:sp>
      <p:sp>
        <p:nvSpPr>
          <p:cNvPr id="11" name="Shape 9"/>
          <p:cNvSpPr/>
          <p:nvPr/>
        </p:nvSpPr>
        <p:spPr>
          <a:xfrm>
            <a:off x="6094476" y="1783080"/>
            <a:ext cx="0" cy="137160"/>
          </a:xfrm>
          <a:prstGeom prst="line">
            <a:avLst/>
          </a:prstGeom>
          <a:noFill/>
          <a:ln w="15875">
            <a:solidFill>
              <a:srgbClr val="51606B"/>
            </a:solidFill>
            <a:prstDash val="solid"/>
            <a:tailEnd type="triangle"/>
          </a:ln>
        </p:spPr>
      </p:sp>
      <p:sp>
        <p:nvSpPr>
          <p:cNvPr id="12" name="Shape 10"/>
          <p:cNvSpPr/>
          <p:nvPr/>
        </p:nvSpPr>
        <p:spPr>
          <a:xfrm>
            <a:off x="365760" y="1938528"/>
            <a:ext cx="2203704" cy="457200"/>
          </a:xfrm>
          <a:prstGeom prst="roundRect">
            <a:avLst>
              <a:gd name="adj" fmla="val 16000"/>
            </a:avLst>
          </a:prstGeom>
          <a:solidFill>
            <a:srgbClr val="06405A"/>
          </a:solidFill>
          <a:ln w="12700">
            <a:solidFill>
              <a:srgbClr val="06405A"/>
            </a:solidFill>
            <a:prstDash val="solid"/>
          </a:ln>
        </p:spPr>
      </p:sp>
      <p:sp>
        <p:nvSpPr>
          <p:cNvPr id="13" name="Text 11"/>
          <p:cNvSpPr txBox="1"/>
          <p:nvPr/>
        </p:nvSpPr>
        <p:spPr>
          <a:xfrm>
            <a:off x="411480" y="1938528"/>
            <a:ext cx="2112264" cy="457200"/>
          </a:xfrm>
          <a:prstGeom prst="rect">
            <a:avLst/>
          </a:prstGeom>
          <a:noFill/>
          <a:ln/>
        </p:spPr>
        <p:txBody>
          <a:bodyPr wrap="square" lIns="0" tIns="0" rIns="0" bIns="0" rtlCol="0" anchor="ctr"/>
          <a:lstStyle/>
          <a:p>
            <a:pPr algn="ctr" indent="0" marL="0">
              <a:buNone/>
            </a:pPr>
            <a:r>
              <a:rPr lang="en-US" sz="1150" b="1" dirty="0">
                <a:solidFill>
                  <a:srgbClr val="FFFFFF"/>
                </a:solidFill>
                <a:latin typeface="Yu Gothic" pitchFamily="34" charset="0"/>
                <a:ea typeface="Yu Gothic" pitchFamily="34" charset="-122"/>
                <a:cs typeface="Yu Gothic" pitchFamily="34" charset="-120"/>
              </a:rPr>
              <a:t>開き戸</a:t>
            </a:r>
            <a:endParaRPr lang="en-US" sz="1150" dirty="0"/>
          </a:p>
          <a:p>
            <a:pPr algn="ctr" indent="0" marL="0">
              <a:buNone/>
            </a:pPr>
            <a:r>
              <a:rPr lang="en-US" sz="750" dirty="0">
                <a:solidFill>
                  <a:srgbClr val="D6E6EF"/>
                </a:solidFill>
                <a:latin typeface="Yu Gothic" pitchFamily="34" charset="0"/>
                <a:ea typeface="Yu Gothic" pitchFamily="34" charset="-122"/>
                <a:cs typeface="Yu Gothic" pitchFamily="34" charset="-120"/>
              </a:rPr>
              <a:t>手前・奥に開く扉</a:t>
            </a:r>
            <a:endParaRPr lang="en-US" sz="1150" dirty="0"/>
          </a:p>
        </p:txBody>
      </p:sp>
      <p:sp>
        <p:nvSpPr>
          <p:cNvPr id="14" name="Shape 12"/>
          <p:cNvSpPr/>
          <p:nvPr/>
        </p:nvSpPr>
        <p:spPr>
          <a:xfrm>
            <a:off x="365760" y="2487168"/>
            <a:ext cx="2203704" cy="457200"/>
          </a:xfrm>
          <a:prstGeom prst="roundRect">
            <a:avLst>
              <a:gd name="adj" fmla="val 16000"/>
            </a:avLst>
          </a:prstGeom>
          <a:solidFill>
            <a:srgbClr val="FFFFFF"/>
          </a:solidFill>
          <a:ln w="15875">
            <a:solidFill>
              <a:srgbClr val="06405A"/>
            </a:solidFill>
            <a:prstDash val="solid"/>
          </a:ln>
        </p:spPr>
      </p:sp>
      <p:sp>
        <p:nvSpPr>
          <p:cNvPr id="15" name="Text 13"/>
          <p:cNvSpPr txBox="1"/>
          <p:nvPr/>
        </p:nvSpPr>
        <p:spPr>
          <a:xfrm>
            <a:off x="438912" y="2487168"/>
            <a:ext cx="2057400" cy="457200"/>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扉に穴を開けられる？</a:t>
            </a:r>
            <a:endParaRPr lang="en-US" sz="950" dirty="0"/>
          </a:p>
        </p:txBody>
      </p:sp>
      <p:sp>
        <p:nvSpPr>
          <p:cNvPr id="16" name="Shape 14"/>
          <p:cNvSpPr/>
          <p:nvPr/>
        </p:nvSpPr>
        <p:spPr>
          <a:xfrm>
            <a:off x="365760" y="3017520"/>
            <a:ext cx="2203704" cy="804672"/>
          </a:xfrm>
          <a:prstGeom prst="roundRect">
            <a:avLst>
              <a:gd name="adj" fmla="val 6818"/>
            </a:avLst>
          </a:prstGeom>
          <a:solidFill>
            <a:srgbClr val="F3F7FA"/>
          </a:solidFill>
          <a:ln w="9525">
            <a:solidFill>
              <a:srgbClr val="C9D3DA"/>
            </a:solidFill>
            <a:prstDash val="solid"/>
          </a:ln>
        </p:spPr>
      </p:sp>
      <p:sp>
        <p:nvSpPr>
          <p:cNvPr id="17" name="Text 15"/>
          <p:cNvSpPr txBox="1"/>
          <p:nvPr/>
        </p:nvSpPr>
        <p:spPr>
          <a:xfrm>
            <a:off x="429768" y="3035808"/>
            <a:ext cx="2075688" cy="768096"/>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いいえ　</a:t>
            </a:r>
            <a:pPr indent="0" marL="0">
              <a:buNone/>
            </a:pPr>
            <a:r>
              <a:rPr lang="en-US" sz="950" b="1" dirty="0">
                <a:solidFill>
                  <a:srgbClr val="1C232B"/>
                </a:solidFill>
                <a:latin typeface="Yu Gothic" pitchFamily="34" charset="0"/>
                <a:ea typeface="Yu Gothic" pitchFamily="34" charset="-122"/>
                <a:cs typeface="Yu Gothic" pitchFamily="34" charset="-120"/>
              </a:rPr>
              <a:t>9j・900j（アウタープレート）</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対応する錠前のときだけ。SADIOT ROOM（URLで解錠）も</a:t>
            </a:r>
            <a:endParaRPr lang="en-US" sz="850" dirty="0"/>
          </a:p>
        </p:txBody>
      </p:sp>
      <p:sp>
        <p:nvSpPr>
          <p:cNvPr id="18" name="Shape 16"/>
          <p:cNvSpPr/>
          <p:nvPr/>
        </p:nvSpPr>
        <p:spPr>
          <a:xfrm>
            <a:off x="365760" y="3886200"/>
            <a:ext cx="2203704" cy="658368"/>
          </a:xfrm>
          <a:prstGeom prst="roundRect">
            <a:avLst>
              <a:gd name="adj" fmla="val 8333"/>
            </a:avLst>
          </a:prstGeom>
          <a:solidFill>
            <a:srgbClr val="F3F7FA"/>
          </a:solidFill>
          <a:ln w="9525">
            <a:solidFill>
              <a:srgbClr val="C9D3DA"/>
            </a:solidFill>
            <a:prstDash val="solid"/>
          </a:ln>
        </p:spPr>
      </p:sp>
      <p:sp>
        <p:nvSpPr>
          <p:cNvPr id="19" name="Text 17"/>
          <p:cNvSpPr txBox="1"/>
          <p:nvPr/>
        </p:nvSpPr>
        <p:spPr>
          <a:xfrm>
            <a:off x="429768" y="3904488"/>
            <a:ext cx="2075688" cy="62179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わからない　</a:t>
            </a:r>
            <a:pPr indent="0" marL="0">
              <a:buNone/>
            </a:pPr>
            <a:r>
              <a:rPr lang="en-US" sz="950" b="1" dirty="0">
                <a:solidFill>
                  <a:srgbClr val="1C232B"/>
                </a:solidFill>
                <a:latin typeface="Yu Gothic" pitchFamily="34" charset="0"/>
                <a:ea typeface="Yu Gothic" pitchFamily="34" charset="-122"/>
                <a:cs typeface="Yu Gothic" pitchFamily="34" charset="-120"/>
              </a:rPr>
              <a:t>貸主・管理会社に確認</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賃貸物件では先に承諾を</a:t>
            </a:r>
            <a:endParaRPr lang="en-US" sz="850" dirty="0"/>
          </a:p>
        </p:txBody>
      </p:sp>
      <p:sp>
        <p:nvSpPr>
          <p:cNvPr id="20" name="Shape 18"/>
          <p:cNvSpPr/>
          <p:nvPr/>
        </p:nvSpPr>
        <p:spPr>
          <a:xfrm>
            <a:off x="365760" y="4608576"/>
            <a:ext cx="2203704" cy="310896"/>
          </a:xfrm>
          <a:prstGeom prst="roundRect">
            <a:avLst>
              <a:gd name="adj" fmla="val 17647"/>
            </a:avLst>
          </a:prstGeom>
          <a:solidFill>
            <a:srgbClr val="F3F7FA"/>
          </a:solidFill>
          <a:ln w="9525">
            <a:solidFill>
              <a:srgbClr val="C9D3DA"/>
            </a:solidFill>
            <a:prstDash val="solid"/>
          </a:ln>
        </p:spPr>
      </p:sp>
      <p:sp>
        <p:nvSpPr>
          <p:cNvPr id="21" name="Text 19"/>
          <p:cNvSpPr txBox="1"/>
          <p:nvPr/>
        </p:nvSpPr>
        <p:spPr>
          <a:xfrm>
            <a:off x="429768" y="4626864"/>
            <a:ext cx="2075688" cy="274320"/>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はい　</a:t>
            </a:r>
            <a:pPr indent="0" marL="0">
              <a:buNone/>
            </a:pPr>
            <a:r>
              <a:rPr lang="en-US" sz="950" b="1" dirty="0">
                <a:solidFill>
                  <a:srgbClr val="1C232B"/>
                </a:solidFill>
                <a:latin typeface="Yu Gothic" pitchFamily="34" charset="0"/>
                <a:ea typeface="Yu Gothic" pitchFamily="34" charset="-122"/>
                <a:cs typeface="Yu Gothic" pitchFamily="34" charset="-120"/>
              </a:rPr>
              <a:t>↓</a:t>
            </a:r>
            <a:endParaRPr lang="en-US" sz="850" dirty="0"/>
          </a:p>
        </p:txBody>
      </p:sp>
      <p:sp>
        <p:nvSpPr>
          <p:cNvPr id="22" name="Shape 20"/>
          <p:cNvSpPr/>
          <p:nvPr/>
        </p:nvSpPr>
        <p:spPr>
          <a:xfrm>
            <a:off x="365760" y="4983480"/>
            <a:ext cx="2203704" cy="457200"/>
          </a:xfrm>
          <a:prstGeom prst="roundRect">
            <a:avLst>
              <a:gd name="adj" fmla="val 16000"/>
            </a:avLst>
          </a:prstGeom>
          <a:solidFill>
            <a:srgbClr val="FFFFFF"/>
          </a:solidFill>
          <a:ln w="15875">
            <a:solidFill>
              <a:srgbClr val="06405A"/>
            </a:solidFill>
            <a:prstDash val="solid"/>
          </a:ln>
        </p:spPr>
      </p:sp>
      <p:sp>
        <p:nvSpPr>
          <p:cNvPr id="23" name="Text 21"/>
          <p:cNvSpPr txBox="1"/>
          <p:nvPr/>
        </p:nvSpPr>
        <p:spPr>
          <a:xfrm>
            <a:off x="438912" y="4983480"/>
            <a:ext cx="2057400" cy="457200"/>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ドアノブはプッシュプル型？</a:t>
            </a:r>
            <a:endParaRPr lang="en-US" sz="950" dirty="0"/>
          </a:p>
        </p:txBody>
      </p:sp>
      <p:sp>
        <p:nvSpPr>
          <p:cNvPr id="24" name="Shape 22"/>
          <p:cNvSpPr/>
          <p:nvPr/>
        </p:nvSpPr>
        <p:spPr>
          <a:xfrm>
            <a:off x="365760" y="5513832"/>
            <a:ext cx="2203704" cy="658368"/>
          </a:xfrm>
          <a:prstGeom prst="roundRect">
            <a:avLst>
              <a:gd name="adj" fmla="val 8333"/>
            </a:avLst>
          </a:prstGeom>
          <a:solidFill>
            <a:srgbClr val="F3F7FA"/>
          </a:solidFill>
          <a:ln w="9525">
            <a:solidFill>
              <a:srgbClr val="C9D3DA"/>
            </a:solidFill>
            <a:prstDash val="solid"/>
          </a:ln>
        </p:spPr>
      </p:sp>
      <p:sp>
        <p:nvSpPr>
          <p:cNvPr id="25" name="Text 23"/>
          <p:cNvSpPr txBox="1"/>
          <p:nvPr/>
        </p:nvSpPr>
        <p:spPr>
          <a:xfrm>
            <a:off x="429768" y="5532120"/>
            <a:ext cx="2075688" cy="62179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はい　</a:t>
            </a:r>
            <a:pPr indent="0" marL="0">
              <a:buNone/>
            </a:pPr>
            <a:r>
              <a:rPr lang="en-US" sz="950" b="1" dirty="0">
                <a:solidFill>
                  <a:srgbClr val="1C232B"/>
                </a:solidFill>
                <a:latin typeface="Yu Gothic" pitchFamily="34" charset="0"/>
                <a:ea typeface="Yu Gothic" pitchFamily="34" charset="-122"/>
                <a:cs typeface="Yu Gothic" pitchFamily="34" charset="-120"/>
              </a:rPr>
              <a:t>500i・9j系・900j系</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700i はプッシュプル型に付きません</a:t>
            </a:r>
            <a:endParaRPr lang="en-US" sz="850" dirty="0"/>
          </a:p>
        </p:txBody>
      </p:sp>
      <p:sp>
        <p:nvSpPr>
          <p:cNvPr id="26" name="Shape 24"/>
          <p:cNvSpPr/>
          <p:nvPr/>
        </p:nvSpPr>
        <p:spPr>
          <a:xfrm>
            <a:off x="365760" y="6236208"/>
            <a:ext cx="2203704" cy="658368"/>
          </a:xfrm>
          <a:prstGeom prst="roundRect">
            <a:avLst>
              <a:gd name="adj" fmla="val 8333"/>
            </a:avLst>
          </a:prstGeom>
          <a:solidFill>
            <a:srgbClr val="F3F7FA"/>
          </a:solidFill>
          <a:ln w="9525">
            <a:solidFill>
              <a:srgbClr val="C9D3DA"/>
            </a:solidFill>
            <a:prstDash val="solid"/>
          </a:ln>
        </p:spPr>
      </p:sp>
      <p:sp>
        <p:nvSpPr>
          <p:cNvPr id="27" name="Text 25"/>
          <p:cNvSpPr txBox="1"/>
          <p:nvPr/>
        </p:nvSpPr>
        <p:spPr>
          <a:xfrm>
            <a:off x="429768" y="6254496"/>
            <a:ext cx="2075688" cy="62179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いいえ　</a:t>
            </a:r>
            <a:pPr indent="0" marL="0">
              <a:buNone/>
            </a:pPr>
            <a:r>
              <a:rPr lang="en-US" sz="950" b="1" dirty="0">
                <a:solidFill>
                  <a:srgbClr val="1C232B"/>
                </a:solidFill>
                <a:latin typeface="Yu Gothic" pitchFamily="34" charset="0"/>
                <a:ea typeface="Yu Gothic" pitchFamily="34" charset="-122"/>
                <a:cs typeface="Yu Gothic" pitchFamily="34" charset="-120"/>
              </a:rPr>
              <a:t>500i・700i・9j系・900j系</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レバーハンドル・握り玉など</a:t>
            </a:r>
            <a:endParaRPr lang="en-US" sz="850" dirty="0"/>
          </a:p>
        </p:txBody>
      </p:sp>
      <p:sp>
        <p:nvSpPr>
          <p:cNvPr id="28" name="Shape 26"/>
          <p:cNvSpPr/>
          <p:nvPr/>
        </p:nvSpPr>
        <p:spPr>
          <a:xfrm>
            <a:off x="365760" y="6995160"/>
            <a:ext cx="2203704" cy="1600200"/>
          </a:xfrm>
          <a:prstGeom prst="roundRect">
            <a:avLst>
              <a:gd name="adj" fmla="val 3429"/>
            </a:avLst>
          </a:prstGeom>
          <a:solidFill>
            <a:srgbClr val="FFF4E0"/>
          </a:solidFill>
          <a:ln w="9525">
            <a:solidFill>
              <a:srgbClr val="E0A040"/>
            </a:solidFill>
            <a:prstDash val="solid"/>
          </a:ln>
        </p:spPr>
      </p:sp>
      <p:sp>
        <p:nvSpPr>
          <p:cNvPr id="29" name="Text 27"/>
          <p:cNvSpPr txBox="1"/>
          <p:nvPr/>
        </p:nvSpPr>
        <p:spPr>
          <a:xfrm>
            <a:off x="411480" y="7040880"/>
            <a:ext cx="2112264" cy="1508760"/>
          </a:xfrm>
          <a:prstGeom prst="rect">
            <a:avLst/>
          </a:prstGeom>
          <a:noFill/>
          <a:ln/>
        </p:spPr>
        <p:txBody>
          <a:bodyPr wrap="square" lIns="0" tIns="0" rIns="0" bIns="0" rtlCol="0" anchor="t"/>
          <a:lstStyle/>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取り付けスペース：500i・9j系は幅110mm以上、700i は幅90mm以上（2枚目）</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スペースが足りないときは、E06st（框30mm以上）や、電磁錠・電気錠を付けて E06A で動かす構成も</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オートロックは、500i がタイマー式、700i・9j・900j が扉連動式</a:t>
            </a:r>
            <a:endParaRPr lang="en-US" sz="800" dirty="0"/>
          </a:p>
        </p:txBody>
      </p:sp>
      <p:sp>
        <p:nvSpPr>
          <p:cNvPr id="30" name="Shape 28"/>
          <p:cNvSpPr/>
          <p:nvPr/>
        </p:nvSpPr>
        <p:spPr>
          <a:xfrm>
            <a:off x="2679192" y="1938528"/>
            <a:ext cx="2203704" cy="457200"/>
          </a:xfrm>
          <a:prstGeom prst="roundRect">
            <a:avLst>
              <a:gd name="adj" fmla="val 16000"/>
            </a:avLst>
          </a:prstGeom>
          <a:solidFill>
            <a:srgbClr val="06405A"/>
          </a:solidFill>
          <a:ln w="12700">
            <a:solidFill>
              <a:srgbClr val="06405A"/>
            </a:solidFill>
            <a:prstDash val="solid"/>
          </a:ln>
        </p:spPr>
      </p:sp>
      <p:sp>
        <p:nvSpPr>
          <p:cNvPr id="31" name="Text 29"/>
          <p:cNvSpPr txBox="1"/>
          <p:nvPr/>
        </p:nvSpPr>
        <p:spPr>
          <a:xfrm>
            <a:off x="2724912" y="1938528"/>
            <a:ext cx="2112264" cy="457200"/>
          </a:xfrm>
          <a:prstGeom prst="rect">
            <a:avLst/>
          </a:prstGeom>
          <a:noFill/>
          <a:ln/>
        </p:spPr>
        <p:txBody>
          <a:bodyPr wrap="square" lIns="0" tIns="0" rIns="0" bIns="0" rtlCol="0" anchor="ctr"/>
          <a:lstStyle/>
          <a:p>
            <a:pPr algn="ctr" indent="0" marL="0">
              <a:buNone/>
            </a:pPr>
            <a:r>
              <a:rPr lang="en-US" sz="1150" b="1" dirty="0">
                <a:solidFill>
                  <a:srgbClr val="FFFFFF"/>
                </a:solidFill>
                <a:latin typeface="Yu Gothic" pitchFamily="34" charset="0"/>
                <a:ea typeface="Yu Gothic" pitchFamily="34" charset="-122"/>
                <a:cs typeface="Yu Gothic" pitchFamily="34" charset="-120"/>
              </a:rPr>
              <a:t>引き戸</a:t>
            </a:r>
            <a:endParaRPr lang="en-US" sz="1150" dirty="0"/>
          </a:p>
          <a:p>
            <a:pPr algn="ctr" indent="0" marL="0">
              <a:buNone/>
            </a:pPr>
            <a:r>
              <a:rPr lang="en-US" sz="750" dirty="0">
                <a:solidFill>
                  <a:srgbClr val="D6E6EF"/>
                </a:solidFill>
                <a:latin typeface="Yu Gothic" pitchFamily="34" charset="0"/>
                <a:ea typeface="Yu Gothic" pitchFamily="34" charset="-122"/>
                <a:cs typeface="Yu Gothic" pitchFamily="34" charset="-120"/>
              </a:rPr>
              <a:t>横にすべる扉</a:t>
            </a:r>
            <a:endParaRPr lang="en-US" sz="1150" dirty="0"/>
          </a:p>
        </p:txBody>
      </p:sp>
      <p:sp>
        <p:nvSpPr>
          <p:cNvPr id="32" name="Shape 30"/>
          <p:cNvSpPr/>
          <p:nvPr/>
        </p:nvSpPr>
        <p:spPr>
          <a:xfrm>
            <a:off x="2679192" y="2487168"/>
            <a:ext cx="2203704" cy="713232"/>
          </a:xfrm>
          <a:prstGeom prst="roundRect">
            <a:avLst>
              <a:gd name="adj" fmla="val 10256"/>
            </a:avLst>
          </a:prstGeom>
          <a:solidFill>
            <a:srgbClr val="FFFFFF"/>
          </a:solidFill>
          <a:ln w="15875">
            <a:solidFill>
              <a:srgbClr val="06405A"/>
            </a:solidFill>
            <a:prstDash val="solid"/>
          </a:ln>
        </p:spPr>
      </p:sp>
      <p:sp>
        <p:nvSpPr>
          <p:cNvPr id="33" name="Text 31"/>
          <p:cNvSpPr txBox="1"/>
          <p:nvPr/>
        </p:nvSpPr>
        <p:spPr>
          <a:xfrm>
            <a:off x="2752344" y="2487168"/>
            <a:ext cx="2057400" cy="713232"/>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戸先の框が90mm以上（余裕を見て100mm）で、戸厚30〜50mm？</a:t>
            </a:r>
            <a:endParaRPr lang="en-US" sz="950" dirty="0"/>
          </a:p>
        </p:txBody>
      </p:sp>
      <p:sp>
        <p:nvSpPr>
          <p:cNvPr id="34" name="Shape 32"/>
          <p:cNvSpPr/>
          <p:nvPr/>
        </p:nvSpPr>
        <p:spPr>
          <a:xfrm>
            <a:off x="2679192" y="3273552"/>
            <a:ext cx="2203704" cy="804672"/>
          </a:xfrm>
          <a:prstGeom prst="roundRect">
            <a:avLst>
              <a:gd name="adj" fmla="val 6818"/>
            </a:avLst>
          </a:prstGeom>
          <a:solidFill>
            <a:srgbClr val="F3F7FA"/>
          </a:solidFill>
          <a:ln w="9525">
            <a:solidFill>
              <a:srgbClr val="C9D3DA"/>
            </a:solidFill>
            <a:prstDash val="solid"/>
          </a:ln>
        </p:spPr>
      </p:sp>
      <p:sp>
        <p:nvSpPr>
          <p:cNvPr id="35" name="Text 33"/>
          <p:cNvSpPr txBox="1"/>
          <p:nvPr/>
        </p:nvSpPr>
        <p:spPr>
          <a:xfrm>
            <a:off x="2743200" y="3291840"/>
            <a:ext cx="2075688" cy="768096"/>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はい　</a:t>
            </a:r>
            <a:pPr indent="0" marL="0">
              <a:buNone/>
            </a:pPr>
            <a:r>
              <a:rPr lang="en-US" sz="950" b="1" dirty="0">
                <a:solidFill>
                  <a:srgbClr val="1C232B"/>
                </a:solidFill>
                <a:latin typeface="Yu Gothic" pitchFamily="34" charset="0"/>
                <a:ea typeface="Yu Gothic" pitchFamily="34" charset="-122"/>
                <a:cs typeface="Yu Gothic" pitchFamily="34" charset="-120"/>
              </a:rPr>
              <a:t>9j系・900j系（錠前 MIWA-FG）</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9j-Q・900j-Q（外部電源）、E06st も</a:t>
            </a:r>
            <a:endParaRPr lang="en-US" sz="850" dirty="0"/>
          </a:p>
        </p:txBody>
      </p:sp>
      <p:sp>
        <p:nvSpPr>
          <p:cNvPr id="36" name="Shape 34"/>
          <p:cNvSpPr/>
          <p:nvPr/>
        </p:nvSpPr>
        <p:spPr>
          <a:xfrm>
            <a:off x="2679192" y="4142232"/>
            <a:ext cx="2203704" cy="310896"/>
          </a:xfrm>
          <a:prstGeom prst="roundRect">
            <a:avLst>
              <a:gd name="adj" fmla="val 17647"/>
            </a:avLst>
          </a:prstGeom>
          <a:solidFill>
            <a:srgbClr val="F3F7FA"/>
          </a:solidFill>
          <a:ln w="9525">
            <a:solidFill>
              <a:srgbClr val="C9D3DA"/>
            </a:solidFill>
            <a:prstDash val="solid"/>
          </a:ln>
        </p:spPr>
      </p:sp>
      <p:sp>
        <p:nvSpPr>
          <p:cNvPr id="37" name="Text 35"/>
          <p:cNvSpPr txBox="1"/>
          <p:nvPr/>
        </p:nvSpPr>
        <p:spPr>
          <a:xfrm>
            <a:off x="2743200" y="4160520"/>
            <a:ext cx="2075688" cy="274320"/>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いいえ　</a:t>
            </a:r>
            <a:pPr indent="0" marL="0">
              <a:buNone/>
            </a:pPr>
            <a:r>
              <a:rPr lang="en-US" sz="950" b="1" dirty="0">
                <a:solidFill>
                  <a:srgbClr val="1C232B"/>
                </a:solidFill>
                <a:latin typeface="Yu Gothic" pitchFamily="34" charset="0"/>
                <a:ea typeface="Yu Gothic" pitchFamily="34" charset="-122"/>
                <a:cs typeface="Yu Gothic" pitchFamily="34" charset="-120"/>
              </a:rPr>
              <a:t>↓</a:t>
            </a:r>
            <a:endParaRPr lang="en-US" sz="850" dirty="0"/>
          </a:p>
        </p:txBody>
      </p:sp>
      <p:sp>
        <p:nvSpPr>
          <p:cNvPr id="38" name="Shape 36"/>
          <p:cNvSpPr/>
          <p:nvPr/>
        </p:nvSpPr>
        <p:spPr>
          <a:xfrm>
            <a:off x="2679192" y="4517136"/>
            <a:ext cx="2203704" cy="548640"/>
          </a:xfrm>
          <a:prstGeom prst="roundRect">
            <a:avLst>
              <a:gd name="adj" fmla="val 13333"/>
            </a:avLst>
          </a:prstGeom>
          <a:solidFill>
            <a:srgbClr val="FFFFFF"/>
          </a:solidFill>
          <a:ln w="15875">
            <a:solidFill>
              <a:srgbClr val="06405A"/>
            </a:solidFill>
            <a:prstDash val="solid"/>
          </a:ln>
        </p:spPr>
      </p:sp>
      <p:sp>
        <p:nvSpPr>
          <p:cNvPr id="39" name="Text 37"/>
          <p:cNvSpPr txBox="1"/>
          <p:nvPr/>
        </p:nvSpPr>
        <p:spPr>
          <a:xfrm>
            <a:off x="2752344" y="4517136"/>
            <a:ext cx="2057400" cy="548640"/>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框が30mm以上（ガラスは40mm）？</a:t>
            </a:r>
            <a:endParaRPr lang="en-US" sz="950" dirty="0"/>
          </a:p>
        </p:txBody>
      </p:sp>
      <p:sp>
        <p:nvSpPr>
          <p:cNvPr id="40" name="Shape 38"/>
          <p:cNvSpPr/>
          <p:nvPr/>
        </p:nvSpPr>
        <p:spPr>
          <a:xfrm>
            <a:off x="2679192" y="5138928"/>
            <a:ext cx="2203704" cy="384048"/>
          </a:xfrm>
          <a:prstGeom prst="roundRect">
            <a:avLst>
              <a:gd name="adj" fmla="val 14286"/>
            </a:avLst>
          </a:prstGeom>
          <a:solidFill>
            <a:srgbClr val="F3F7FA"/>
          </a:solidFill>
          <a:ln w="9525">
            <a:solidFill>
              <a:srgbClr val="C9D3DA"/>
            </a:solidFill>
            <a:prstDash val="solid"/>
          </a:ln>
        </p:spPr>
      </p:sp>
      <p:sp>
        <p:nvSpPr>
          <p:cNvPr id="41" name="Text 39"/>
          <p:cNvSpPr txBox="1"/>
          <p:nvPr/>
        </p:nvSpPr>
        <p:spPr>
          <a:xfrm>
            <a:off x="2743200" y="5157216"/>
            <a:ext cx="2075688" cy="34747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戸厚22〜42mm　</a:t>
            </a:r>
            <a:pPr indent="0" marL="0">
              <a:buNone/>
            </a:pPr>
            <a:r>
              <a:rPr lang="en-US" sz="950" b="1" dirty="0">
                <a:solidFill>
                  <a:srgbClr val="1C232B"/>
                </a:solidFill>
                <a:latin typeface="Yu Gothic" pitchFamily="34" charset="0"/>
                <a:ea typeface="Yu Gothic" pitchFamily="34" charset="-122"/>
                <a:cs typeface="Yu Gothic" pitchFamily="34" charset="-120"/>
              </a:rPr>
              <a:t>E06st</a:t>
            </a:r>
            <a:endParaRPr lang="en-US" sz="850" dirty="0"/>
          </a:p>
        </p:txBody>
      </p:sp>
      <p:sp>
        <p:nvSpPr>
          <p:cNvPr id="42" name="Shape 40"/>
          <p:cNvSpPr/>
          <p:nvPr/>
        </p:nvSpPr>
        <p:spPr>
          <a:xfrm>
            <a:off x="2679192" y="5586984"/>
            <a:ext cx="2203704" cy="384048"/>
          </a:xfrm>
          <a:prstGeom prst="roundRect">
            <a:avLst>
              <a:gd name="adj" fmla="val 14286"/>
            </a:avLst>
          </a:prstGeom>
          <a:solidFill>
            <a:srgbClr val="F3F7FA"/>
          </a:solidFill>
          <a:ln w="9525">
            <a:solidFill>
              <a:srgbClr val="C9D3DA"/>
            </a:solidFill>
            <a:prstDash val="solid"/>
          </a:ln>
        </p:spPr>
      </p:sp>
      <p:sp>
        <p:nvSpPr>
          <p:cNvPr id="43" name="Text 41"/>
          <p:cNvSpPr txBox="1"/>
          <p:nvPr/>
        </p:nvSpPr>
        <p:spPr>
          <a:xfrm>
            <a:off x="2743200" y="5605272"/>
            <a:ext cx="2075688" cy="34747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戸厚42〜50mm　</a:t>
            </a:r>
            <a:pPr indent="0" marL="0">
              <a:buNone/>
            </a:pPr>
            <a:r>
              <a:rPr lang="en-US" sz="950" b="1" dirty="0">
                <a:solidFill>
                  <a:srgbClr val="1C232B"/>
                </a:solidFill>
                <a:latin typeface="Yu Gothic" pitchFamily="34" charset="0"/>
                <a:ea typeface="Yu Gothic" pitchFamily="34" charset="-122"/>
                <a:cs typeface="Yu Gothic" pitchFamily="34" charset="-120"/>
              </a:rPr>
              <a:t>E06st（特注）</a:t>
            </a:r>
            <a:endParaRPr lang="en-US" sz="850" dirty="0"/>
          </a:p>
        </p:txBody>
      </p:sp>
      <p:sp>
        <p:nvSpPr>
          <p:cNvPr id="44" name="Shape 42"/>
          <p:cNvSpPr/>
          <p:nvPr/>
        </p:nvSpPr>
        <p:spPr>
          <a:xfrm>
            <a:off x="2679192" y="6035040"/>
            <a:ext cx="2203704" cy="384048"/>
          </a:xfrm>
          <a:prstGeom prst="roundRect">
            <a:avLst>
              <a:gd name="adj" fmla="val 14286"/>
            </a:avLst>
          </a:prstGeom>
          <a:solidFill>
            <a:srgbClr val="F3F7FA"/>
          </a:solidFill>
          <a:ln w="9525">
            <a:solidFill>
              <a:srgbClr val="C9D3DA"/>
            </a:solidFill>
            <a:prstDash val="solid"/>
          </a:ln>
        </p:spPr>
      </p:sp>
      <p:sp>
        <p:nvSpPr>
          <p:cNvPr id="45" name="Text 43"/>
          <p:cNvSpPr txBox="1"/>
          <p:nvPr/>
        </p:nvSpPr>
        <p:spPr>
          <a:xfrm>
            <a:off x="2743200" y="6053328"/>
            <a:ext cx="2075688" cy="34747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50mm超・不明　</a:t>
            </a:r>
            <a:pPr indent="0" marL="0">
              <a:buNone/>
            </a:pPr>
            <a:r>
              <a:rPr lang="en-US" sz="950" b="1" dirty="0">
                <a:solidFill>
                  <a:srgbClr val="1C232B"/>
                </a:solidFill>
                <a:latin typeface="Yu Gothic" pitchFamily="34" charset="0"/>
                <a:ea typeface="Yu Gothic" pitchFamily="34" charset="-122"/>
                <a:cs typeface="Yu Gothic" pitchFamily="34" charset="-120"/>
              </a:rPr>
              <a:t>ご相談ください</a:t>
            </a:r>
            <a:endParaRPr lang="en-US" sz="850" dirty="0"/>
          </a:p>
        </p:txBody>
      </p:sp>
      <p:sp>
        <p:nvSpPr>
          <p:cNvPr id="46" name="Shape 44"/>
          <p:cNvSpPr/>
          <p:nvPr/>
        </p:nvSpPr>
        <p:spPr>
          <a:xfrm>
            <a:off x="2679192" y="6483096"/>
            <a:ext cx="2203704" cy="804672"/>
          </a:xfrm>
          <a:prstGeom prst="roundRect">
            <a:avLst>
              <a:gd name="adj" fmla="val 6818"/>
            </a:avLst>
          </a:prstGeom>
          <a:solidFill>
            <a:srgbClr val="F3F7FA"/>
          </a:solidFill>
          <a:ln w="9525">
            <a:solidFill>
              <a:srgbClr val="C9D3DA"/>
            </a:solidFill>
            <a:prstDash val="solid"/>
          </a:ln>
        </p:spPr>
      </p:sp>
      <p:sp>
        <p:nvSpPr>
          <p:cNvPr id="47" name="Text 45"/>
          <p:cNvSpPr txBox="1"/>
          <p:nvPr/>
        </p:nvSpPr>
        <p:spPr>
          <a:xfrm>
            <a:off x="2743200" y="6501384"/>
            <a:ext cx="2075688" cy="768096"/>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框30mm未満・戸厚22mm未満　</a:t>
            </a:r>
            <a:pPr indent="0" marL="0">
              <a:buNone/>
            </a:pPr>
            <a:r>
              <a:rPr lang="en-US" sz="950" b="1" dirty="0">
                <a:solidFill>
                  <a:srgbClr val="1C232B"/>
                </a:solidFill>
                <a:latin typeface="Yu Gothic" pitchFamily="34" charset="0"/>
                <a:ea typeface="Yu Gothic" pitchFamily="34" charset="-122"/>
                <a:cs typeface="Yu Gothic" pitchFamily="34" charset="-120"/>
              </a:rPr>
              <a:t>E06A・TOBIRA</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電磁錠を付けて動かす（電源工事）</a:t>
            </a:r>
            <a:endParaRPr lang="en-US" sz="850" dirty="0"/>
          </a:p>
        </p:txBody>
      </p:sp>
      <p:sp>
        <p:nvSpPr>
          <p:cNvPr id="48" name="Shape 46"/>
          <p:cNvSpPr/>
          <p:nvPr/>
        </p:nvSpPr>
        <p:spPr>
          <a:xfrm>
            <a:off x="2679192" y="7388352"/>
            <a:ext cx="2203704" cy="1097280"/>
          </a:xfrm>
          <a:prstGeom prst="roundRect">
            <a:avLst>
              <a:gd name="adj" fmla="val 5000"/>
            </a:avLst>
          </a:prstGeom>
          <a:solidFill>
            <a:srgbClr val="FFF4E0"/>
          </a:solidFill>
          <a:ln w="9525">
            <a:solidFill>
              <a:srgbClr val="E0A040"/>
            </a:solidFill>
            <a:prstDash val="solid"/>
          </a:ln>
        </p:spPr>
      </p:sp>
      <p:sp>
        <p:nvSpPr>
          <p:cNvPr id="49" name="Text 47"/>
          <p:cNvSpPr txBox="1"/>
          <p:nvPr/>
        </p:nvSpPr>
        <p:spPr>
          <a:xfrm>
            <a:off x="2724912" y="7434072"/>
            <a:ext cx="2112264" cy="1005840"/>
          </a:xfrm>
          <a:prstGeom prst="rect">
            <a:avLst/>
          </a:prstGeom>
          <a:noFill/>
          <a:ln/>
        </p:spPr>
        <p:txBody>
          <a:bodyPr wrap="square" lIns="0" tIns="0" rIns="0" bIns="0" rtlCol="0" anchor="t"/>
          <a:lstStyle/>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500i・700i は引き戸に付きません</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引き違い戸・3枚以上は、フランス落としで1枚を固定</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戸当りを付ける。オートロックにはクローザーが要ります</a:t>
            </a:r>
            <a:endParaRPr lang="en-US" sz="800" dirty="0"/>
          </a:p>
        </p:txBody>
      </p:sp>
      <p:sp>
        <p:nvSpPr>
          <p:cNvPr id="50" name="Shape 48"/>
          <p:cNvSpPr/>
          <p:nvPr/>
        </p:nvSpPr>
        <p:spPr>
          <a:xfrm>
            <a:off x="4992624" y="1938528"/>
            <a:ext cx="2203704" cy="457200"/>
          </a:xfrm>
          <a:prstGeom prst="roundRect">
            <a:avLst>
              <a:gd name="adj" fmla="val 16000"/>
            </a:avLst>
          </a:prstGeom>
          <a:solidFill>
            <a:srgbClr val="06405A"/>
          </a:solidFill>
          <a:ln w="12700">
            <a:solidFill>
              <a:srgbClr val="06405A"/>
            </a:solidFill>
            <a:prstDash val="solid"/>
          </a:ln>
        </p:spPr>
      </p:sp>
      <p:sp>
        <p:nvSpPr>
          <p:cNvPr id="51" name="Text 49"/>
          <p:cNvSpPr txBox="1"/>
          <p:nvPr/>
        </p:nvSpPr>
        <p:spPr>
          <a:xfrm>
            <a:off x="5038344" y="1938528"/>
            <a:ext cx="2112264" cy="457200"/>
          </a:xfrm>
          <a:prstGeom prst="rect">
            <a:avLst/>
          </a:prstGeom>
          <a:noFill/>
          <a:ln/>
        </p:spPr>
        <p:txBody>
          <a:bodyPr wrap="square" lIns="0" tIns="0" rIns="0" bIns="0" rtlCol="0" anchor="ctr"/>
          <a:lstStyle/>
          <a:p>
            <a:pPr algn="ctr" indent="0" marL="0">
              <a:buNone/>
            </a:pPr>
            <a:r>
              <a:rPr lang="en-US" sz="1150" b="1" dirty="0">
                <a:solidFill>
                  <a:srgbClr val="FFFFFF"/>
                </a:solidFill>
                <a:latin typeface="Yu Gothic" pitchFamily="34" charset="0"/>
                <a:ea typeface="Yu Gothic" pitchFamily="34" charset="-122"/>
                <a:cs typeface="Yu Gothic" pitchFamily="34" charset="-120"/>
              </a:rPr>
              <a:t>電気錠・自動ドア・門扉</a:t>
            </a:r>
            <a:endParaRPr lang="en-US" sz="1150" dirty="0"/>
          </a:p>
          <a:p>
            <a:pPr algn="ctr" indent="0" marL="0">
              <a:buNone/>
            </a:pPr>
            <a:r>
              <a:rPr lang="en-US" sz="750" dirty="0">
                <a:solidFill>
                  <a:srgbClr val="D6E6EF"/>
                </a:solidFill>
                <a:latin typeface="Yu Gothic" pitchFamily="34" charset="0"/>
                <a:ea typeface="Yu Gothic" pitchFamily="34" charset="-122"/>
                <a:cs typeface="Yu Gothic" pitchFamily="34" charset="-120"/>
              </a:rPr>
              <a:t>全面ガラスの扉もここ</a:t>
            </a:r>
            <a:endParaRPr lang="en-US" sz="1150" dirty="0"/>
          </a:p>
        </p:txBody>
      </p:sp>
      <p:sp>
        <p:nvSpPr>
          <p:cNvPr id="52" name="Shape 50"/>
          <p:cNvSpPr/>
          <p:nvPr/>
        </p:nvSpPr>
        <p:spPr>
          <a:xfrm>
            <a:off x="4992624" y="2487168"/>
            <a:ext cx="2203704" cy="548640"/>
          </a:xfrm>
          <a:prstGeom prst="roundRect">
            <a:avLst>
              <a:gd name="adj" fmla="val 13333"/>
            </a:avLst>
          </a:prstGeom>
          <a:solidFill>
            <a:srgbClr val="FFFFFF"/>
          </a:solidFill>
          <a:ln w="15875">
            <a:solidFill>
              <a:srgbClr val="06405A"/>
            </a:solidFill>
            <a:prstDash val="solid"/>
          </a:ln>
        </p:spPr>
      </p:sp>
      <p:sp>
        <p:nvSpPr>
          <p:cNvPr id="53" name="Text 51"/>
          <p:cNvSpPr txBox="1"/>
          <p:nvPr/>
        </p:nvSpPr>
        <p:spPr>
          <a:xfrm>
            <a:off x="5065776" y="2487168"/>
            <a:ext cx="2057400" cy="548640"/>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門扉まで電源を引ける？（門扉のとき）</a:t>
            </a:r>
            <a:endParaRPr lang="en-US" sz="950" dirty="0"/>
          </a:p>
        </p:txBody>
      </p:sp>
      <p:sp>
        <p:nvSpPr>
          <p:cNvPr id="54" name="Shape 52"/>
          <p:cNvSpPr/>
          <p:nvPr/>
        </p:nvSpPr>
        <p:spPr>
          <a:xfrm>
            <a:off x="4992624" y="3108960"/>
            <a:ext cx="2203704" cy="658368"/>
          </a:xfrm>
          <a:prstGeom prst="roundRect">
            <a:avLst>
              <a:gd name="adj" fmla="val 8333"/>
            </a:avLst>
          </a:prstGeom>
          <a:solidFill>
            <a:srgbClr val="F3F7FA"/>
          </a:solidFill>
          <a:ln w="9525">
            <a:solidFill>
              <a:srgbClr val="C9D3DA"/>
            </a:solidFill>
            <a:prstDash val="solid"/>
          </a:ln>
        </p:spPr>
      </p:sp>
      <p:sp>
        <p:nvSpPr>
          <p:cNvPr id="55" name="Text 53"/>
          <p:cNvSpPr txBox="1"/>
          <p:nvPr/>
        </p:nvSpPr>
        <p:spPr>
          <a:xfrm>
            <a:off x="5056632" y="3127248"/>
            <a:ext cx="2075688" cy="62179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いいえ・不明　</a:t>
            </a:r>
            <a:pPr indent="0" marL="0">
              <a:buNone/>
            </a:pPr>
            <a:r>
              <a:rPr lang="en-US" sz="950" b="1" dirty="0">
                <a:solidFill>
                  <a:srgbClr val="1C232B"/>
                </a:solidFill>
                <a:latin typeface="Yu Gothic" pitchFamily="34" charset="0"/>
                <a:ea typeface="Yu Gothic" pitchFamily="34" charset="-122"/>
                <a:cs typeface="Yu Gothic" pitchFamily="34" charset="-120"/>
              </a:rPr>
              <a:t>個別にご提案</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現地の写真をお送りください</a:t>
            </a:r>
            <a:endParaRPr lang="en-US" sz="850" dirty="0"/>
          </a:p>
        </p:txBody>
      </p:sp>
      <p:sp>
        <p:nvSpPr>
          <p:cNvPr id="56" name="Shape 54"/>
          <p:cNvSpPr/>
          <p:nvPr/>
        </p:nvSpPr>
        <p:spPr>
          <a:xfrm>
            <a:off x="4992624" y="3831336"/>
            <a:ext cx="2203704" cy="310896"/>
          </a:xfrm>
          <a:prstGeom prst="roundRect">
            <a:avLst>
              <a:gd name="adj" fmla="val 17647"/>
            </a:avLst>
          </a:prstGeom>
          <a:solidFill>
            <a:srgbClr val="F3F7FA"/>
          </a:solidFill>
          <a:ln w="9525">
            <a:solidFill>
              <a:srgbClr val="C9D3DA"/>
            </a:solidFill>
            <a:prstDash val="solid"/>
          </a:ln>
        </p:spPr>
      </p:sp>
      <p:sp>
        <p:nvSpPr>
          <p:cNvPr id="57" name="Text 55"/>
          <p:cNvSpPr txBox="1"/>
          <p:nvPr/>
        </p:nvSpPr>
        <p:spPr>
          <a:xfrm>
            <a:off x="5056632" y="3849624"/>
            <a:ext cx="2075688" cy="274320"/>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はい・門扉以外　</a:t>
            </a:r>
            <a:pPr indent="0" marL="0">
              <a:buNone/>
            </a:pPr>
            <a:r>
              <a:rPr lang="en-US" sz="950" b="1" dirty="0">
                <a:solidFill>
                  <a:srgbClr val="1C232B"/>
                </a:solidFill>
                <a:latin typeface="Yu Gothic" pitchFamily="34" charset="0"/>
                <a:ea typeface="Yu Gothic" pitchFamily="34" charset="-122"/>
                <a:cs typeface="Yu Gothic" pitchFamily="34" charset="-120"/>
              </a:rPr>
              <a:t>↓</a:t>
            </a:r>
            <a:endParaRPr lang="en-US" sz="850" dirty="0"/>
          </a:p>
        </p:txBody>
      </p:sp>
      <p:sp>
        <p:nvSpPr>
          <p:cNvPr id="58" name="Shape 56"/>
          <p:cNvSpPr/>
          <p:nvPr/>
        </p:nvSpPr>
        <p:spPr>
          <a:xfrm>
            <a:off x="4992624" y="4206240"/>
            <a:ext cx="2203704" cy="457200"/>
          </a:xfrm>
          <a:prstGeom prst="roundRect">
            <a:avLst>
              <a:gd name="adj" fmla="val 16000"/>
            </a:avLst>
          </a:prstGeom>
          <a:solidFill>
            <a:srgbClr val="FFFFFF"/>
          </a:solidFill>
          <a:ln w="15875">
            <a:solidFill>
              <a:srgbClr val="06405A"/>
            </a:solidFill>
            <a:prstDash val="solid"/>
          </a:ln>
        </p:spPr>
      </p:sp>
      <p:sp>
        <p:nvSpPr>
          <p:cNvPr id="59" name="Text 57"/>
          <p:cNvSpPr txBox="1"/>
          <p:nvPr/>
        </p:nvSpPr>
        <p:spPr>
          <a:xfrm>
            <a:off x="5065776" y="4206240"/>
            <a:ext cx="2057400" cy="457200"/>
          </a:xfrm>
          <a:prstGeom prst="rect">
            <a:avLst/>
          </a:prstGeom>
          <a:noFill/>
          <a:ln/>
        </p:spPr>
        <p:txBody>
          <a:bodyPr wrap="square" lIns="0" tIns="0" rIns="0" bIns="0" rtlCol="0" anchor="ctr"/>
          <a:lstStyle/>
          <a:p>
            <a:pPr algn="ctr" indent="0" marL="0">
              <a:buNone/>
            </a:pPr>
            <a:r>
              <a:rPr lang="en-US" sz="950" b="1" dirty="0">
                <a:solidFill>
                  <a:srgbClr val="E0A040"/>
                </a:solidFill>
                <a:latin typeface="Yu Gothic" pitchFamily="34" charset="0"/>
                <a:ea typeface="Yu Gothic" pitchFamily="34" charset="-122"/>
                <a:cs typeface="Yu Gothic" pitchFamily="34" charset="-120"/>
              </a:rPr>
              <a:t>Q </a:t>
            </a:r>
            <a:pPr algn="ctr" indent="0" marL="0">
              <a:buNone/>
            </a:pPr>
            <a:r>
              <a:rPr lang="en-US" sz="950" b="1" dirty="0">
                <a:solidFill>
                  <a:srgbClr val="06405A"/>
                </a:solidFill>
                <a:latin typeface="Yu Gothic" pitchFamily="34" charset="0"/>
                <a:ea typeface="Yu Gothic" pitchFamily="34" charset="-122"/>
                <a:cs typeface="Yu Gothic" pitchFamily="34" charset="-120"/>
              </a:rPr>
              <a:t>次のどれかに当たる？（主なもの）</a:t>
            </a:r>
            <a:endParaRPr lang="en-US" sz="950" dirty="0"/>
          </a:p>
        </p:txBody>
      </p:sp>
      <p:sp>
        <p:nvSpPr>
          <p:cNvPr id="60" name="Shape 58"/>
          <p:cNvSpPr/>
          <p:nvPr/>
        </p:nvSpPr>
        <p:spPr>
          <a:xfrm>
            <a:off x="4992624" y="4773168"/>
            <a:ext cx="2203704" cy="960120"/>
          </a:xfrm>
          <a:prstGeom prst="roundRect">
            <a:avLst>
              <a:gd name="adj" fmla="val 5714"/>
            </a:avLst>
          </a:prstGeom>
          <a:solidFill>
            <a:srgbClr val="FFF4E0"/>
          </a:solidFill>
          <a:ln w="9525">
            <a:solidFill>
              <a:srgbClr val="E0A040"/>
            </a:solidFill>
            <a:prstDash val="solid"/>
          </a:ln>
        </p:spPr>
      </p:sp>
      <p:sp>
        <p:nvSpPr>
          <p:cNvPr id="61" name="Text 59"/>
          <p:cNvSpPr txBox="1"/>
          <p:nvPr/>
        </p:nvSpPr>
        <p:spPr>
          <a:xfrm>
            <a:off x="5038344" y="4818888"/>
            <a:ext cx="2112264" cy="868680"/>
          </a:xfrm>
          <a:prstGeom prst="rect">
            <a:avLst/>
          </a:prstGeom>
          <a:noFill/>
          <a:ln/>
        </p:spPr>
        <p:txBody>
          <a:bodyPr wrap="square" lIns="0" tIns="0" rIns="0" bIns="0" rtlCol="0" anchor="t"/>
          <a:lstStyle/>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利用者が多い（E06A は2,000件まで）</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遠隔で開けたい</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雨や雪が直接あたる</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ICカードをクラウドで管理したい</a:t>
            </a:r>
            <a:endParaRPr lang="en-US" sz="800" dirty="0"/>
          </a:p>
        </p:txBody>
      </p:sp>
      <p:sp>
        <p:nvSpPr>
          <p:cNvPr id="62" name="Shape 60"/>
          <p:cNvSpPr/>
          <p:nvPr/>
        </p:nvSpPr>
        <p:spPr>
          <a:xfrm>
            <a:off x="4992624" y="5788152"/>
            <a:ext cx="2203704" cy="658368"/>
          </a:xfrm>
          <a:prstGeom prst="roundRect">
            <a:avLst>
              <a:gd name="adj" fmla="val 8333"/>
            </a:avLst>
          </a:prstGeom>
          <a:solidFill>
            <a:srgbClr val="F3F7FA"/>
          </a:solidFill>
          <a:ln w="9525">
            <a:solidFill>
              <a:srgbClr val="C9D3DA"/>
            </a:solidFill>
            <a:prstDash val="solid"/>
          </a:ln>
        </p:spPr>
      </p:sp>
      <p:sp>
        <p:nvSpPr>
          <p:cNvPr id="63" name="Text 61"/>
          <p:cNvSpPr txBox="1"/>
          <p:nvPr/>
        </p:nvSpPr>
        <p:spPr>
          <a:xfrm>
            <a:off x="5056632" y="5806440"/>
            <a:ext cx="2075688" cy="621792"/>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当たる　</a:t>
            </a:r>
            <a:pPr indent="0" marL="0">
              <a:buNone/>
            </a:pPr>
            <a:r>
              <a:rPr lang="en-US" sz="950" b="1" dirty="0">
                <a:solidFill>
                  <a:srgbClr val="1C232B"/>
                </a:solidFill>
                <a:latin typeface="Yu Gothic" pitchFamily="34" charset="0"/>
                <a:ea typeface="Yu Gothic" pitchFamily="34" charset="-122"/>
                <a:cs typeface="Yu Gothic" pitchFamily="34" charset="-120"/>
              </a:rPr>
              <a:t>TOBIRA</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AC100V と有線LAN</a:t>
            </a:r>
            <a:endParaRPr lang="en-US" sz="850" dirty="0"/>
          </a:p>
        </p:txBody>
      </p:sp>
      <p:sp>
        <p:nvSpPr>
          <p:cNvPr id="64" name="Shape 62"/>
          <p:cNvSpPr/>
          <p:nvPr/>
        </p:nvSpPr>
        <p:spPr>
          <a:xfrm>
            <a:off x="4992624" y="6510528"/>
            <a:ext cx="2203704" cy="804672"/>
          </a:xfrm>
          <a:prstGeom prst="roundRect">
            <a:avLst>
              <a:gd name="adj" fmla="val 6818"/>
            </a:avLst>
          </a:prstGeom>
          <a:solidFill>
            <a:srgbClr val="F3F7FA"/>
          </a:solidFill>
          <a:ln w="9525">
            <a:solidFill>
              <a:srgbClr val="C9D3DA"/>
            </a:solidFill>
            <a:prstDash val="solid"/>
          </a:ln>
        </p:spPr>
      </p:sp>
      <p:sp>
        <p:nvSpPr>
          <p:cNvPr id="65" name="Text 63"/>
          <p:cNvSpPr txBox="1"/>
          <p:nvPr/>
        </p:nvSpPr>
        <p:spPr>
          <a:xfrm>
            <a:off x="5056632" y="6528816"/>
            <a:ext cx="2075688" cy="768096"/>
          </a:xfrm>
          <a:prstGeom prst="rect">
            <a:avLst/>
          </a:prstGeom>
          <a:noFill/>
          <a:ln/>
        </p:spPr>
        <p:txBody>
          <a:bodyPr wrap="square" lIns="0" tIns="0" rIns="0" bIns="0" rtlCol="0" anchor="ctr"/>
          <a:lstStyle/>
          <a:p>
            <a:pPr indent="0" marL="0">
              <a:buNone/>
            </a:pPr>
            <a:r>
              <a:rPr lang="en-US" sz="850" b="1" dirty="0">
                <a:solidFill>
                  <a:srgbClr val="2E7D4F"/>
                </a:solidFill>
                <a:latin typeface="Yu Gothic" pitchFamily="34" charset="0"/>
                <a:ea typeface="Yu Gothic" pitchFamily="34" charset="-122"/>
                <a:cs typeface="Yu Gothic" pitchFamily="34" charset="-120"/>
              </a:rPr>
              <a:t>当たらない　</a:t>
            </a:r>
            <a:pPr indent="0" marL="0">
              <a:buNone/>
            </a:pPr>
            <a:r>
              <a:rPr lang="en-US" sz="950" b="1" dirty="0">
                <a:solidFill>
                  <a:srgbClr val="1C232B"/>
                </a:solidFill>
                <a:latin typeface="Yu Gothic" pitchFamily="34" charset="0"/>
                <a:ea typeface="Yu Gothic" pitchFamily="34" charset="-122"/>
                <a:cs typeface="Yu Gothic" pitchFamily="34" charset="-120"/>
              </a:rPr>
              <a:t>E06A</a:t>
            </a:r>
            <a:endParaRPr lang="en-US" sz="850" dirty="0"/>
          </a:p>
          <a:p>
            <a:pPr indent="0" marL="0">
              <a:buNone/>
            </a:pPr>
            <a:r>
              <a:rPr lang="en-US" sz="800" dirty="0">
                <a:solidFill>
                  <a:srgbClr val="51606B"/>
                </a:solidFill>
                <a:latin typeface="Yu Gothic" pitchFamily="34" charset="0"/>
                <a:ea typeface="Yu Gothic" pitchFamily="34" charset="-122"/>
                <a:cs typeface="Yu Gothic" pitchFamily="34" charset="-120"/>
              </a:rPr>
              <a:t>QRコードで開けるなら E06A（QR）。24V の電源と Wi-Fi</a:t>
            </a:r>
            <a:endParaRPr lang="en-US" sz="850" dirty="0"/>
          </a:p>
        </p:txBody>
      </p:sp>
      <p:sp>
        <p:nvSpPr>
          <p:cNvPr id="66" name="Shape 64"/>
          <p:cNvSpPr/>
          <p:nvPr/>
        </p:nvSpPr>
        <p:spPr>
          <a:xfrm>
            <a:off x="4992624" y="7415784"/>
            <a:ext cx="2203704" cy="1600200"/>
          </a:xfrm>
          <a:prstGeom prst="roundRect">
            <a:avLst>
              <a:gd name="adj" fmla="val 3429"/>
            </a:avLst>
          </a:prstGeom>
          <a:solidFill>
            <a:srgbClr val="FFF4E0"/>
          </a:solidFill>
          <a:ln w="9525">
            <a:solidFill>
              <a:srgbClr val="E0A040"/>
            </a:solidFill>
            <a:prstDash val="solid"/>
          </a:ln>
        </p:spPr>
      </p:sp>
      <p:sp>
        <p:nvSpPr>
          <p:cNvPr id="67" name="Text 65"/>
          <p:cNvSpPr txBox="1"/>
          <p:nvPr/>
        </p:nvSpPr>
        <p:spPr>
          <a:xfrm>
            <a:off x="5038344" y="7461504"/>
            <a:ext cx="2112264" cy="1508760"/>
          </a:xfrm>
          <a:prstGeom prst="rect">
            <a:avLst/>
          </a:prstGeom>
          <a:noFill/>
          <a:ln/>
        </p:spPr>
        <p:txBody>
          <a:bodyPr wrap="square" lIns="0" tIns="0" rIns="0" bIns="0" rtlCol="0" anchor="t"/>
          <a:lstStyle/>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扉の横の壁にテンキーやリーダーを付け、電気錠・電磁錠・自動ドアを動かします</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電磁錠・電気錠を新しく付けるときは電源工事が要ります</a:t>
            </a:r>
            <a:endParaRPr lang="en-US" sz="800" dirty="0"/>
          </a:p>
          <a:p>
            <a:pPr marL="101600" indent="-101600">
              <a:spcAft>
                <a:spcPts val="200"/>
              </a:spcAft>
              <a:buSzPct val="100000"/>
              <a:buChar char="•"/>
            </a:pPr>
            <a:r>
              <a:rPr lang="en-US" sz="800" dirty="0">
                <a:solidFill>
                  <a:srgbClr val="1C232B"/>
                </a:solidFill>
                <a:latin typeface="Yu Gothic" pitchFamily="34" charset="0"/>
                <a:ea typeface="Yu Gothic" pitchFamily="34" charset="-122"/>
                <a:cs typeface="Yu Gothic" pitchFamily="34" charset="-120"/>
              </a:rPr>
              <a:t>今の電気錠の制御盤や自動ドアの型番がわかる写真をお送りください</a:t>
            </a:r>
            <a:endParaRPr lang="en-US" sz="800" dirty="0"/>
          </a:p>
        </p:txBody>
      </p:sp>
      <p:sp>
        <p:nvSpPr>
          <p:cNvPr id="68" name="Text 66"/>
          <p:cNvSpPr txBox="1"/>
          <p:nvPr/>
        </p:nvSpPr>
        <p:spPr>
          <a:xfrm>
            <a:off x="365760" y="10104120"/>
            <a:ext cx="6830568" cy="365760"/>
          </a:xfrm>
          <a:prstGeom prst="rect">
            <a:avLst/>
          </a:prstGeom>
          <a:noFill/>
          <a:ln/>
        </p:spPr>
        <p:txBody>
          <a:bodyPr wrap="square" lIns="0" tIns="0" rIns="0" bIns="0" rtlCol="0" anchor="ctr"/>
          <a:lstStyle/>
          <a:p>
            <a:pPr indent="0" marL="0">
              <a:buNone/>
            </a:pPr>
            <a:r>
              <a:rPr lang="en-US" sz="850" dirty="0">
                <a:solidFill>
                  <a:srgbClr val="51606B"/>
                </a:solidFill>
                <a:latin typeface="Yu Gothic" pitchFamily="34" charset="0"/>
                <a:ea typeface="Yu Gothic" pitchFamily="34" charset="-122"/>
                <a:cs typeface="Yu Gothic" pitchFamily="34" charset="-120"/>
              </a:rPr>
              <a:t>※ 寸法と条件は目安です。最終的な可否は施工パートナーの現地調査で決まります。条件に合わない扉も、写真をお送りいただければご相談を承ります。</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274320"/>
            <a:ext cx="6830568" cy="868680"/>
          </a:xfrm>
          <a:prstGeom prst="roundRect">
            <a:avLst>
              <a:gd name="adj" fmla="val 14737"/>
            </a:avLst>
          </a:prstGeom>
          <a:solidFill>
            <a:srgbClr val="06405A"/>
          </a:solidFill>
          <a:ln w="12700">
            <a:solidFill>
              <a:srgbClr val="06405A"/>
            </a:solidFill>
            <a:prstDash val="solid"/>
          </a:ln>
        </p:spPr>
      </p:sp>
      <p:sp>
        <p:nvSpPr>
          <p:cNvPr id="3" name="Text 1"/>
          <p:cNvSpPr txBox="1"/>
          <p:nvPr/>
        </p:nvSpPr>
        <p:spPr>
          <a:xfrm>
            <a:off x="640080" y="329184"/>
            <a:ext cx="6281928" cy="475488"/>
          </a:xfrm>
          <a:prstGeom prst="rect">
            <a:avLst/>
          </a:prstGeom>
          <a:noFill/>
          <a:ln/>
        </p:spPr>
        <p:txBody>
          <a:bodyPr wrap="square" lIns="0" tIns="0" rIns="0" bIns="0" rtlCol="0" anchor="ctr"/>
          <a:lstStyle/>
          <a:p>
            <a:pPr algn="ctr" indent="0" marL="0">
              <a:buNone/>
            </a:pPr>
            <a:r>
              <a:rPr lang="en-US" sz="2300" b="1" dirty="0">
                <a:solidFill>
                  <a:srgbClr val="FFFFFF"/>
                </a:solidFill>
                <a:latin typeface="Yu Gothic" pitchFamily="34" charset="0"/>
                <a:ea typeface="Yu Gothic" pitchFamily="34" charset="-122"/>
                <a:cs typeface="Yu Gothic" pitchFamily="34" charset="-120"/>
              </a:rPr>
              <a:t>機種選びのフローチャート</a:t>
            </a:r>
            <a:endParaRPr lang="en-US" sz="2300" dirty="0"/>
          </a:p>
        </p:txBody>
      </p:sp>
      <p:sp>
        <p:nvSpPr>
          <p:cNvPr id="4" name="Text 2"/>
          <p:cNvSpPr txBox="1"/>
          <p:nvPr/>
        </p:nvSpPr>
        <p:spPr>
          <a:xfrm>
            <a:off x="640080" y="786384"/>
            <a:ext cx="6281928" cy="274320"/>
          </a:xfrm>
          <a:prstGeom prst="rect">
            <a:avLst/>
          </a:prstGeom>
          <a:noFill/>
          <a:ln/>
        </p:spPr>
        <p:txBody>
          <a:bodyPr wrap="square" lIns="0" tIns="0" rIns="0" bIns="0" rtlCol="0" anchor="ctr"/>
          <a:lstStyle/>
          <a:p>
            <a:pPr algn="ctr" indent="0" marL="0">
              <a:buNone/>
            </a:pPr>
            <a:r>
              <a:rPr lang="en-US" sz="1100" dirty="0">
                <a:solidFill>
                  <a:srgbClr val="D6E6EF"/>
                </a:solidFill>
                <a:latin typeface="Yu Gothic" pitchFamily="34" charset="0"/>
                <a:ea typeface="Yu Gothic" pitchFamily="34" charset="-122"/>
                <a:cs typeface="Yu Gothic" pitchFamily="34" charset="-120"/>
              </a:rPr>
              <a:t>機種ごとの取り付けの条件と、測るところ</a:t>
            </a:r>
            <a:endParaRPr lang="en-US" sz="1100" dirty="0"/>
          </a:p>
        </p:txBody>
      </p:sp>
      <p:sp>
        <p:nvSpPr>
          <p:cNvPr id="5" name="Text 3"/>
          <p:cNvSpPr txBox="1"/>
          <p:nvPr/>
        </p:nvSpPr>
        <p:spPr>
          <a:xfrm>
            <a:off x="365760" y="1280160"/>
            <a:ext cx="6830568" cy="292608"/>
          </a:xfrm>
          <a:prstGeom prst="rect">
            <a:avLst/>
          </a:prstGeom>
          <a:noFill/>
          <a:ln/>
        </p:spPr>
        <p:txBody>
          <a:bodyPr wrap="square" lIns="0" tIns="0" rIns="0" bIns="0" rtlCol="0" anchor="ctr"/>
          <a:lstStyle/>
          <a:p>
            <a:pPr indent="0" marL="0">
              <a:buNone/>
            </a:pPr>
            <a:r>
              <a:rPr lang="en-US" sz="1300" b="1" dirty="0">
                <a:solidFill>
                  <a:srgbClr val="06405A"/>
                </a:solidFill>
                <a:latin typeface="Yu Gothic" pitchFamily="34" charset="0"/>
                <a:ea typeface="Yu Gothic" pitchFamily="34" charset="-122"/>
                <a:cs typeface="Yu Gothic" pitchFamily="34" charset="-120"/>
              </a:rPr>
              <a:t>機種ごとの取り付けの条件</a:t>
            </a:r>
            <a:endParaRPr lang="en-US" sz="13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365760" y="1627632"/>
          <a:ext cx="6830568" cy="914400"/>
        </p:xfrm>
        <a:graphic>
          <a:graphicData uri="http://schemas.openxmlformats.org/drawingml/2006/table">
            <a:tbl>
              <a:tblPr/>
              <a:tblGrid>
                <a:gridCol w="1417320"/>
                <a:gridCol w="1234440"/>
                <a:gridCol w="2971800"/>
                <a:gridCol w="1207008"/>
              </a:tblGrid>
              <a:tr h="347472">
                <a:tc>
                  <a:txBody>
                    <a:bodyPr/>
                    <a:lstStyle/>
                    <a:p>
                      <a:pPr algn="ctr" indent="0" marL="0">
                        <a:buNone/>
                      </a:pPr>
                      <a:r>
                        <a:rPr lang="en-US" sz="900" b="1" dirty="0">
                          <a:solidFill>
                            <a:srgbClr val="06405A"/>
                          </a:solidFill>
                          <a:latin typeface="Yu Gothic" pitchFamily="34" charset="0"/>
                          <a:ea typeface="Yu Gothic" pitchFamily="34" charset="-122"/>
                          <a:cs typeface="Yu Gothic" pitchFamily="34" charset="-120"/>
                        </a:rPr>
                        <a:t>機種</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solidFill>
                      <a:srgbClr val="D6E6EF"/>
                    </a:solidFill>
                  </a:tcPr>
                </a:tc>
                <a:tc>
                  <a:txBody>
                    <a:bodyPr/>
                    <a:lstStyle/>
                    <a:p>
                      <a:pPr algn="ctr" indent="0" marL="0">
                        <a:buNone/>
                      </a:pPr>
                      <a:r>
                        <a:rPr lang="en-US" sz="900" b="1" dirty="0">
                          <a:solidFill>
                            <a:srgbClr val="06405A"/>
                          </a:solidFill>
                          <a:latin typeface="Yu Gothic" pitchFamily="34" charset="0"/>
                          <a:ea typeface="Yu Gothic" pitchFamily="34" charset="-122"/>
                          <a:cs typeface="Yu Gothic" pitchFamily="34" charset="-120"/>
                        </a:rPr>
                        <a:t>扉の厚み</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solidFill>
                      <a:srgbClr val="D6E6EF"/>
                    </a:solidFill>
                  </a:tcPr>
                </a:tc>
                <a:tc>
                  <a:txBody>
                    <a:bodyPr/>
                    <a:lstStyle/>
                    <a:p>
                      <a:pPr algn="ctr" indent="0" marL="0">
                        <a:buNone/>
                      </a:pPr>
                      <a:r>
                        <a:rPr lang="en-US" sz="900" b="1" dirty="0">
                          <a:solidFill>
                            <a:srgbClr val="06405A"/>
                          </a:solidFill>
                          <a:latin typeface="Yu Gothic" pitchFamily="34" charset="0"/>
                          <a:ea typeface="Yu Gothic" pitchFamily="34" charset="-122"/>
                          <a:cs typeface="Yu Gothic" pitchFamily="34" charset="-120"/>
                        </a:rPr>
                        <a:t>取り付けスペース</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solidFill>
                      <a:srgbClr val="D6E6EF"/>
                    </a:solidFill>
                  </a:tcPr>
                </a:tc>
                <a:tc>
                  <a:txBody>
                    <a:bodyPr/>
                    <a:lstStyle/>
                    <a:p>
                      <a:pPr algn="ctr" indent="0" marL="0">
                        <a:buNone/>
                      </a:pPr>
                      <a:r>
                        <a:rPr lang="en-US" sz="900" b="1" dirty="0">
                          <a:solidFill>
                            <a:srgbClr val="06405A"/>
                          </a:solidFill>
                          <a:latin typeface="Yu Gothic" pitchFamily="34" charset="0"/>
                          <a:ea typeface="Yu Gothic" pitchFamily="34" charset="-122"/>
                          <a:cs typeface="Yu Gothic" pitchFamily="34" charset="-120"/>
                        </a:rPr>
                        <a:t>電源</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solidFill>
                      <a:srgbClr val="D6E6EF"/>
                    </a:solidFill>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500i</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30〜45mm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屋外側 幅110×高さ130mm以上</a:t>
                      </a:r>
                      <a:endParaRPr lang="en-US" sz="900" dirty="0">
                        <a:latin typeface="Yu Gothic" charset="0"/>
                        <a:ea typeface="Yu Gothic" charset="0"/>
                        <a:cs typeface="Yu Gothic" charset="0"/>
                      </a:endParaRPr>
                    </a:p>
                    <a:p>
                      <a:pPr indent="0" marL="0">
                        <a:buNone/>
                      </a:pPr>
                      <a:r>
                        <a:rPr lang="en-US" sz="900" dirty="0">
                          <a:solidFill>
                            <a:srgbClr val="1C232B"/>
                          </a:solidFill>
                          <a:latin typeface="Yu Gothic" pitchFamily="34" charset="0"/>
                          <a:ea typeface="Yu Gothic" pitchFamily="34" charset="-122"/>
                          <a:cs typeface="Yu Gothic" pitchFamily="34" charset="-120"/>
                        </a:rPr>
                        <a:t>室内側 幅110×高さ210mm以上</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電池</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700i</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35〜60mm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屋外側・室内側 幅90×高さ198mm以上</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電池</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9j・900j（開き戸）</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30〜50mm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屋外側 幅110×高さ110mm以上</a:t>
                      </a:r>
                      <a:endParaRPr lang="en-US" sz="900" dirty="0">
                        <a:latin typeface="Yu Gothic" charset="0"/>
                        <a:ea typeface="Yu Gothic" charset="0"/>
                        <a:cs typeface="Yu Gothic" charset="0"/>
                      </a:endParaRPr>
                    </a:p>
                    <a:p>
                      <a:pPr indent="0" marL="0">
                        <a:buNone/>
                      </a:pPr>
                      <a:r>
                        <a:rPr lang="en-US" sz="900" dirty="0">
                          <a:solidFill>
                            <a:srgbClr val="1C232B"/>
                          </a:solidFill>
                          <a:latin typeface="Yu Gothic" pitchFamily="34" charset="0"/>
                          <a:ea typeface="Yu Gothic" pitchFamily="34" charset="-122"/>
                          <a:cs typeface="Yu Gothic" pitchFamily="34" charset="-120"/>
                        </a:rPr>
                        <a:t>室内側 幅110×高さ260mm以上</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電池</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9j・900j（引き戸）</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30〜50mm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戸先の框 90mm以上（余裕を見て100mm）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電池</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9j-Q・900j-Q</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9j・900j と同じ</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9j・900j と同じ</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外部電源（必須）</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E06st</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22〜42mm</a:t>
                      </a:r>
                      <a:endParaRPr lang="en-US" sz="900" dirty="0">
                        <a:latin typeface="Yu Gothic" charset="0"/>
                        <a:ea typeface="Yu Gothic" charset="0"/>
                        <a:cs typeface="Yu Gothic" charset="0"/>
                      </a:endParaRPr>
                    </a:p>
                    <a:p>
                      <a:pPr indent="0" marL="0">
                        <a:buNone/>
                      </a:pPr>
                      <a:r>
                        <a:rPr lang="en-US" sz="900" dirty="0">
                          <a:solidFill>
                            <a:srgbClr val="1C232B"/>
                          </a:solidFill>
                          <a:latin typeface="Yu Gothic" pitchFamily="34" charset="0"/>
                          <a:ea typeface="Yu Gothic" pitchFamily="34" charset="-122"/>
                          <a:cs typeface="Yu Gothic" pitchFamily="34" charset="-120"/>
                        </a:rPr>
                        <a:t>（42〜50mm は特注）</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框 30mm以上（ガラスは40mm）</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電池</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E06A・E06A（QR）</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扉の横にテンキー、屋内に制御ユニット</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24V と Wi-Fi</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r h="347472">
                <a:tc>
                  <a:txBody>
                    <a:bodyPr/>
                    <a:lstStyle/>
                    <a:p>
                      <a:pPr indent="0" marL="0">
                        <a:buNone/>
                      </a:pPr>
                      <a:r>
                        <a:rPr lang="en-US" sz="900" b="1" dirty="0">
                          <a:solidFill>
                            <a:srgbClr val="1C232B"/>
                          </a:solidFill>
                          <a:latin typeface="Yu Gothic" pitchFamily="34" charset="0"/>
                          <a:ea typeface="Yu Gothic" pitchFamily="34" charset="-122"/>
                          <a:cs typeface="Yu Gothic" pitchFamily="34" charset="-120"/>
                        </a:rPr>
                        <a:t>TOBIRA</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扉の横にリーダー、屋内に制御基板</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c>
                  <a:txBody>
                    <a:bodyPr/>
                    <a:lstStyle/>
                    <a:p>
                      <a:pPr indent="0" marL="0">
                        <a:buNone/>
                      </a:pPr>
                      <a:r>
                        <a:rPr lang="en-US" sz="900" dirty="0">
                          <a:solidFill>
                            <a:srgbClr val="1C232B"/>
                          </a:solidFill>
                          <a:latin typeface="Yu Gothic" pitchFamily="34" charset="0"/>
                          <a:ea typeface="Yu Gothic" pitchFamily="34" charset="-122"/>
                          <a:cs typeface="Yu Gothic" pitchFamily="34" charset="-120"/>
                        </a:rPr>
                        <a:t>AC100V と有線LAN</a:t>
                      </a:r>
                      <a:endParaRPr lang="en-US" sz="900" dirty="0">
                        <a:latin typeface="Yu Gothic" charset="0"/>
                        <a:ea typeface="Yu Gothic" charset="0"/>
                        <a:cs typeface="Yu Gothic" charset="0"/>
                      </a:endParaRPr>
                    </a:p>
                  </a:txBody>
                  <a:tcPr marL="45720" marR="45720" marT="45720" marB="45720" anchor="ctr">
                    <a:lnL w="6350" cap="flat" cmpd="sng" algn="ctr">
                      <a:solidFill>
                        <a:srgbClr val="C9D3DA"/>
                      </a:solidFill>
                      <a:prstDash val="solid"/>
                      <a:round/>
                      <a:headEnd type="none" w="med" len="med"/>
                      <a:tailEnd type="none" w="med" len="med"/>
                    </a:lnL>
                    <a:lnR w="6350" cap="flat" cmpd="sng" algn="ctr">
                      <a:solidFill>
                        <a:srgbClr val="C9D3DA"/>
                      </a:solidFill>
                      <a:prstDash val="solid"/>
                      <a:round/>
                      <a:headEnd type="none" w="med" len="med"/>
                      <a:tailEnd type="none" w="med" len="med"/>
                    </a:lnR>
                    <a:lnT w="6350" cap="flat" cmpd="sng" algn="ctr">
                      <a:solidFill>
                        <a:srgbClr val="C9D3DA"/>
                      </a:solidFill>
                      <a:prstDash val="solid"/>
                      <a:round/>
                      <a:headEnd type="none" w="med" len="med"/>
                      <a:tailEnd type="none" w="med" len="med"/>
                    </a:lnT>
                    <a:lnB w="6350" cap="flat" cmpd="sng" algn="ctr">
                      <a:solidFill>
                        <a:srgbClr val="C9D3DA"/>
                      </a:solidFill>
                      <a:prstDash val="solid"/>
                      <a:round/>
                      <a:headEnd type="none" w="med" len="med"/>
                      <a:tailEnd type="none" w="med" len="med"/>
                    </a:lnB>
                  </a:tcPr>
                </a:tc>
              </a:tr>
            </a:tbl>
          </a:graphicData>
        </a:graphic>
      </p:graphicFrame>
      <p:sp>
        <p:nvSpPr>
          <p:cNvPr id="7" name="Text 4"/>
          <p:cNvSpPr txBox="1"/>
          <p:nvPr/>
        </p:nvSpPr>
        <p:spPr>
          <a:xfrm>
            <a:off x="365760" y="5257800"/>
            <a:ext cx="6830568" cy="457200"/>
          </a:xfrm>
          <a:prstGeom prst="rect">
            <a:avLst/>
          </a:prstGeom>
          <a:noFill/>
          <a:ln/>
        </p:spPr>
        <p:txBody>
          <a:bodyPr wrap="square" lIns="0" tIns="0" rIns="0" bIns="0" rtlCol="0" anchor="t"/>
          <a:lstStyle/>
          <a:p>
            <a:pPr indent="0" marL="0">
              <a:buNone/>
            </a:pPr>
            <a:r>
              <a:rPr lang="en-US" sz="900" b="1" dirty="0">
                <a:solidFill>
                  <a:srgbClr val="06405A"/>
                </a:solidFill>
                <a:latin typeface="Yu Gothic" pitchFamily="34" charset="0"/>
                <a:ea typeface="Yu Gothic" pitchFamily="34" charset="-122"/>
                <a:cs typeface="Yu Gothic" pitchFamily="34" charset="-120"/>
              </a:rPr>
              <a:t>9j・900j の対応する錠前：</a:t>
            </a:r>
            <a:pPr indent="0" marL="0">
              <a:buNone/>
            </a:pPr>
            <a:r>
              <a:rPr lang="en-US" sz="900" dirty="0">
                <a:solidFill>
                  <a:srgbClr val="1C232B"/>
                </a:solidFill>
                <a:latin typeface="Yu Gothic" pitchFamily="34" charset="0"/>
                <a:ea typeface="Yu Gothic" pitchFamily="34" charset="-122"/>
                <a:cs typeface="Yu Gothic" pitchFamily="34" charset="-120"/>
              </a:rPr>
              <a:t>WEST CA2・CA3・CA5・CA6・DA2・DA3・D06、MIWA LA・DA・LSP、GOAL LX・HD・TX（引き戸は MIWA-FG）。バックセットは、外開き 38〜64mm、内開き 51〜64mm。</a:t>
            </a:r>
            <a:endParaRPr lang="en-US" sz="900" dirty="0"/>
          </a:p>
        </p:txBody>
      </p:sp>
      <p:sp>
        <p:nvSpPr>
          <p:cNvPr id="8" name="Text 5"/>
          <p:cNvSpPr txBox="1"/>
          <p:nvPr/>
        </p:nvSpPr>
        <p:spPr>
          <a:xfrm>
            <a:off x="365760" y="5788152"/>
            <a:ext cx="6830568" cy="457200"/>
          </a:xfrm>
          <a:prstGeom prst="rect">
            <a:avLst/>
          </a:prstGeom>
          <a:noFill/>
          <a:ln/>
        </p:spPr>
        <p:txBody>
          <a:bodyPr wrap="square" lIns="0" tIns="0" rIns="0" bIns="0" rtlCol="0" anchor="t"/>
          <a:lstStyle/>
          <a:p>
            <a:pPr indent="0" marL="0">
              <a:buNone/>
            </a:pPr>
            <a:r>
              <a:rPr lang="en-US" sz="900" b="1" dirty="0">
                <a:solidFill>
                  <a:srgbClr val="06405A"/>
                </a:solidFill>
                <a:latin typeface="Yu Gothic" pitchFamily="34" charset="0"/>
                <a:ea typeface="Yu Gothic" pitchFamily="34" charset="-122"/>
                <a:cs typeface="Yu Gothic" pitchFamily="34" charset="-120"/>
              </a:rPr>
              <a:t>9j-Q・900j-Q を引き戸に付けるとき：</a:t>
            </a:r>
            <a:pPr indent="0" marL="0">
              <a:buNone/>
            </a:pPr>
            <a:r>
              <a:rPr lang="en-US" sz="900" dirty="0">
                <a:solidFill>
                  <a:srgbClr val="1C232B"/>
                </a:solidFill>
                <a:latin typeface="Yu Gothic" pitchFamily="34" charset="0"/>
                <a:ea typeface="Yu Gothic" pitchFamily="34" charset="-122"/>
                <a:cs typeface="Yu Gothic" pitchFamily="34" charset="-120"/>
              </a:rPr>
              <a:t>片引き戸・引き分け戸は、袖壁を新しく作れるか、引き戸用の通電金具（MIWA-TER など）を使えるときだけ。引き違い戸・3枚以上は、袖壁を新しく作れるときだけ。</a:t>
            </a:r>
            <a:endParaRPr lang="en-US" sz="900" dirty="0"/>
          </a:p>
        </p:txBody>
      </p:sp>
      <p:sp>
        <p:nvSpPr>
          <p:cNvPr id="9" name="Shape 6"/>
          <p:cNvSpPr/>
          <p:nvPr/>
        </p:nvSpPr>
        <p:spPr>
          <a:xfrm>
            <a:off x="365760" y="6355080"/>
            <a:ext cx="3346704" cy="2377440"/>
          </a:xfrm>
          <a:prstGeom prst="roundRect">
            <a:avLst>
              <a:gd name="adj" fmla="val 3846"/>
            </a:avLst>
          </a:prstGeom>
          <a:solidFill>
            <a:srgbClr val="F3F7FA"/>
          </a:solidFill>
          <a:ln w="9525">
            <a:solidFill>
              <a:srgbClr val="C9D3DA"/>
            </a:solidFill>
            <a:prstDash val="solid"/>
          </a:ln>
        </p:spPr>
      </p:sp>
      <p:sp>
        <p:nvSpPr>
          <p:cNvPr id="10" name="Text 7"/>
          <p:cNvSpPr txBox="1"/>
          <p:nvPr/>
        </p:nvSpPr>
        <p:spPr>
          <a:xfrm>
            <a:off x="502920" y="6446520"/>
            <a:ext cx="3072384" cy="274320"/>
          </a:xfrm>
          <a:prstGeom prst="rect">
            <a:avLst/>
          </a:prstGeom>
          <a:noFill/>
          <a:ln/>
        </p:spPr>
        <p:txBody>
          <a:bodyPr wrap="square" lIns="0" tIns="0" rIns="0" bIns="0" rtlCol="0" anchor="ctr"/>
          <a:lstStyle/>
          <a:p>
            <a:pPr indent="0" marL="0">
              <a:buNone/>
            </a:pPr>
            <a:r>
              <a:rPr lang="en-US" sz="1150" b="1" dirty="0">
                <a:solidFill>
                  <a:srgbClr val="06405A"/>
                </a:solidFill>
                <a:latin typeface="Yu Gothic" pitchFamily="34" charset="0"/>
                <a:ea typeface="Yu Gothic" pitchFamily="34" charset="-122"/>
                <a:cs typeface="Yu Gothic" pitchFamily="34" charset="-120"/>
              </a:rPr>
              <a:t>測るところ</a:t>
            </a:r>
            <a:endParaRPr lang="en-US" sz="1150" dirty="0"/>
          </a:p>
        </p:txBody>
      </p:sp>
      <p:sp>
        <p:nvSpPr>
          <p:cNvPr id="11" name="Shape 8"/>
          <p:cNvSpPr/>
          <p:nvPr/>
        </p:nvSpPr>
        <p:spPr>
          <a:xfrm>
            <a:off x="640080" y="6858000"/>
            <a:ext cx="1371600" cy="1645920"/>
          </a:xfrm>
          <a:prstGeom prst="rect">
            <a:avLst/>
          </a:prstGeom>
          <a:solidFill>
            <a:srgbClr val="FFFFFF"/>
          </a:solidFill>
          <a:ln w="19050">
            <a:solidFill>
              <a:srgbClr val="1C232B"/>
            </a:solidFill>
            <a:prstDash val="solid"/>
          </a:ln>
        </p:spPr>
      </p:sp>
      <p:sp>
        <p:nvSpPr>
          <p:cNvPr id="12" name="Shape 9"/>
          <p:cNvSpPr/>
          <p:nvPr/>
        </p:nvSpPr>
        <p:spPr>
          <a:xfrm>
            <a:off x="777240" y="7607808"/>
            <a:ext cx="146304" cy="146304"/>
          </a:xfrm>
          <a:prstGeom prst="ellipse">
            <a:avLst/>
          </a:prstGeom>
          <a:solidFill>
            <a:srgbClr val="51606B"/>
          </a:solidFill>
          <a:ln w="12700">
            <a:solidFill>
              <a:srgbClr val="51606B"/>
            </a:solidFill>
            <a:prstDash val="solid"/>
          </a:ln>
        </p:spPr>
      </p:sp>
      <p:sp>
        <p:nvSpPr>
          <p:cNvPr id="13" name="Shape 10"/>
          <p:cNvSpPr/>
          <p:nvPr/>
        </p:nvSpPr>
        <p:spPr>
          <a:xfrm>
            <a:off x="640080" y="7406640"/>
            <a:ext cx="914400" cy="0"/>
          </a:xfrm>
          <a:prstGeom prst="line">
            <a:avLst/>
          </a:prstGeom>
          <a:noFill/>
          <a:ln w="22225">
            <a:solidFill>
              <a:srgbClr val="2E7D4F"/>
            </a:solidFill>
            <a:prstDash val="solid"/>
            <a:headEnd type="triangle"/>
            <a:tailEnd type="triangle"/>
          </a:ln>
        </p:spPr>
      </p:sp>
      <p:sp>
        <p:nvSpPr>
          <p:cNvPr id="14" name="Text 11"/>
          <p:cNvSpPr txBox="1"/>
          <p:nvPr/>
        </p:nvSpPr>
        <p:spPr>
          <a:xfrm>
            <a:off x="640080" y="7187184"/>
            <a:ext cx="1188720" cy="201168"/>
          </a:xfrm>
          <a:prstGeom prst="rect">
            <a:avLst/>
          </a:prstGeom>
          <a:noFill/>
          <a:ln/>
        </p:spPr>
        <p:txBody>
          <a:bodyPr wrap="square" lIns="0" tIns="0" rIns="0" bIns="0" rtlCol="0" anchor="ctr"/>
          <a:lstStyle/>
          <a:p>
            <a:pPr indent="0" marL="0">
              <a:buNone/>
            </a:pPr>
            <a:r>
              <a:rPr lang="en-US" sz="750" b="1" dirty="0">
                <a:solidFill>
                  <a:srgbClr val="2E7D4F"/>
                </a:solidFill>
                <a:latin typeface="Yu Gothic" pitchFamily="34" charset="0"/>
                <a:ea typeface="Yu Gothic" pitchFamily="34" charset="-122"/>
                <a:cs typeface="Yu Gothic" pitchFamily="34" charset="-120"/>
              </a:rPr>
              <a:t>取り付けスペース</a:t>
            </a:r>
            <a:endParaRPr lang="en-US" sz="750" dirty="0"/>
          </a:p>
        </p:txBody>
      </p:sp>
      <p:sp>
        <p:nvSpPr>
          <p:cNvPr id="15" name="Text 12"/>
          <p:cNvSpPr txBox="1"/>
          <p:nvPr/>
        </p:nvSpPr>
        <p:spPr>
          <a:xfrm>
            <a:off x="594360" y="8549640"/>
            <a:ext cx="457200" cy="182880"/>
          </a:xfrm>
          <a:prstGeom prst="rect">
            <a:avLst/>
          </a:prstGeom>
          <a:noFill/>
          <a:ln/>
        </p:spPr>
        <p:txBody>
          <a:bodyPr wrap="square" lIns="0" tIns="0" rIns="0" bIns="0" rtlCol="0" anchor="ctr"/>
          <a:lstStyle/>
          <a:p>
            <a:pPr indent="0" marL="0">
              <a:buNone/>
            </a:pPr>
            <a:r>
              <a:rPr lang="en-US" sz="750" dirty="0">
                <a:solidFill>
                  <a:srgbClr val="51606B"/>
                </a:solidFill>
                <a:latin typeface="Yu Gothic" pitchFamily="34" charset="0"/>
                <a:ea typeface="Yu Gothic" pitchFamily="34" charset="-122"/>
                <a:cs typeface="Yu Gothic" pitchFamily="34" charset="-120"/>
              </a:rPr>
              <a:t>戸先</a:t>
            </a:r>
            <a:endParaRPr lang="en-US" sz="750" dirty="0"/>
          </a:p>
        </p:txBody>
      </p:sp>
      <p:sp>
        <p:nvSpPr>
          <p:cNvPr id="16" name="Text 13"/>
          <p:cNvSpPr txBox="1"/>
          <p:nvPr/>
        </p:nvSpPr>
        <p:spPr>
          <a:xfrm>
            <a:off x="2194560" y="6812280"/>
            <a:ext cx="1472184" cy="1783080"/>
          </a:xfrm>
          <a:prstGeom prst="rect">
            <a:avLst/>
          </a:prstGeom>
          <a:noFill/>
          <a:ln/>
        </p:spPr>
        <p:txBody>
          <a:bodyPr wrap="square" lIns="0" tIns="0" rIns="0" bIns="0" rtlCol="0" anchor="t"/>
          <a:lstStyle/>
          <a:p>
            <a:pPr indent="0" marL="0">
              <a:spcAft>
                <a:spcPts val="400"/>
              </a:spcAft>
              <a:buNone/>
            </a:pPr>
            <a:r>
              <a:rPr lang="en-US" sz="850" b="1" dirty="0">
                <a:solidFill>
                  <a:srgbClr val="1C232B"/>
                </a:solidFill>
                <a:latin typeface="Yu Gothic" pitchFamily="34" charset="0"/>
                <a:ea typeface="Yu Gothic" pitchFamily="34" charset="-122"/>
                <a:cs typeface="Yu Gothic" pitchFamily="34" charset="-120"/>
              </a:rPr>
              <a:t>取り付けスペース：</a:t>
            </a:r>
            <a:pPr indent="0" marL="0">
              <a:spcAft>
                <a:spcPts val="400"/>
              </a:spcAft>
              <a:buNone/>
            </a:pPr>
            <a:r>
              <a:rPr lang="en-US" sz="850" dirty="0">
                <a:solidFill>
                  <a:srgbClr val="1C232B"/>
                </a:solidFill>
                <a:latin typeface="Yu Gothic" pitchFamily="34" charset="0"/>
                <a:ea typeface="Yu Gothic" pitchFamily="34" charset="-122"/>
                <a:cs typeface="Yu Gothic" pitchFamily="34" charset="-120"/>
              </a:rPr>
              <a:t>錠前（シリンダー）の高さに定規をあて、戸先から横に測ります。</a:t>
            </a:r>
            <a:endParaRPr lang="en-US" sz="850" dirty="0"/>
          </a:p>
          <a:p>
            <a:pPr indent="0" marL="0">
              <a:spcAft>
                <a:spcPts val="400"/>
              </a:spcAft>
              <a:buNone/>
            </a:pPr>
            <a:r>
              <a:rPr lang="en-US" sz="850" b="1" dirty="0">
                <a:solidFill>
                  <a:srgbClr val="1C232B"/>
                </a:solidFill>
                <a:latin typeface="Yu Gothic" pitchFamily="34" charset="0"/>
                <a:ea typeface="Yu Gothic" pitchFamily="34" charset="-122"/>
                <a:cs typeface="Yu Gothic" pitchFamily="34" charset="-120"/>
              </a:rPr>
              <a:t>扉の厚み：</a:t>
            </a:r>
            <a:pPr indent="0" marL="0">
              <a:spcAft>
                <a:spcPts val="400"/>
              </a:spcAft>
              <a:buNone/>
            </a:pPr>
            <a:r>
              <a:rPr lang="en-US" sz="850" dirty="0">
                <a:solidFill>
                  <a:srgbClr val="1C232B"/>
                </a:solidFill>
                <a:latin typeface="Yu Gothic" pitchFamily="34" charset="0"/>
                <a:ea typeface="Yu Gothic" pitchFamily="34" charset="-122"/>
                <a:cs typeface="Yu Gothic" pitchFamily="34" charset="-120"/>
              </a:rPr>
              <a:t>扉の端に定規をあてて測ります。</a:t>
            </a:r>
            <a:endParaRPr lang="en-US" sz="850" dirty="0"/>
          </a:p>
          <a:p>
            <a:pPr indent="0" marL="0">
              <a:spcAft>
                <a:spcPts val="400"/>
              </a:spcAft>
              <a:buNone/>
            </a:pPr>
            <a:r>
              <a:rPr lang="en-US" sz="850" b="1" dirty="0">
                <a:solidFill>
                  <a:srgbClr val="1C232B"/>
                </a:solidFill>
                <a:latin typeface="Yu Gothic" pitchFamily="34" charset="0"/>
                <a:ea typeface="Yu Gothic" pitchFamily="34" charset="-122"/>
                <a:cs typeface="Yu Gothic" pitchFamily="34" charset="-120"/>
              </a:rPr>
              <a:t>錠前の刻印：</a:t>
            </a:r>
            <a:pPr indent="0" marL="0">
              <a:spcAft>
                <a:spcPts val="400"/>
              </a:spcAft>
              <a:buNone/>
            </a:pPr>
            <a:r>
              <a:rPr lang="en-US" sz="850" dirty="0">
                <a:solidFill>
                  <a:srgbClr val="1C232B"/>
                </a:solidFill>
                <a:latin typeface="Yu Gothic" pitchFamily="34" charset="0"/>
                <a:ea typeface="Yu Gothic" pitchFamily="34" charset="-122"/>
                <a:cs typeface="Yu Gothic" pitchFamily="34" charset="-120"/>
              </a:rPr>
              <a:t>扉の側面の金具にあるメーカーと型番を控えます。</a:t>
            </a:r>
            <a:endParaRPr lang="en-US" sz="850" dirty="0"/>
          </a:p>
        </p:txBody>
      </p:sp>
      <p:sp>
        <p:nvSpPr>
          <p:cNvPr id="17" name="Shape 14"/>
          <p:cNvSpPr/>
          <p:nvPr/>
        </p:nvSpPr>
        <p:spPr>
          <a:xfrm>
            <a:off x="3849624" y="6355080"/>
            <a:ext cx="3346704" cy="2377440"/>
          </a:xfrm>
          <a:prstGeom prst="roundRect">
            <a:avLst>
              <a:gd name="adj" fmla="val 3846"/>
            </a:avLst>
          </a:prstGeom>
          <a:solidFill>
            <a:srgbClr val="F3F7FA"/>
          </a:solidFill>
          <a:ln w="9525">
            <a:solidFill>
              <a:srgbClr val="C9D3DA"/>
            </a:solidFill>
            <a:prstDash val="solid"/>
          </a:ln>
        </p:spPr>
      </p:sp>
      <p:sp>
        <p:nvSpPr>
          <p:cNvPr id="18" name="Text 15"/>
          <p:cNvSpPr txBox="1"/>
          <p:nvPr/>
        </p:nvSpPr>
        <p:spPr>
          <a:xfrm>
            <a:off x="3986784" y="6446520"/>
            <a:ext cx="3072384" cy="274320"/>
          </a:xfrm>
          <a:prstGeom prst="rect">
            <a:avLst/>
          </a:prstGeom>
          <a:noFill/>
          <a:ln/>
        </p:spPr>
        <p:txBody>
          <a:bodyPr wrap="square" lIns="0" tIns="0" rIns="0" bIns="0" rtlCol="0" anchor="ctr"/>
          <a:lstStyle/>
          <a:p>
            <a:pPr indent="0" marL="0">
              <a:buNone/>
            </a:pPr>
            <a:r>
              <a:rPr lang="en-US" sz="1150" b="1" dirty="0">
                <a:solidFill>
                  <a:srgbClr val="06405A"/>
                </a:solidFill>
                <a:latin typeface="Yu Gothic" pitchFamily="34" charset="0"/>
                <a:ea typeface="Yu Gothic" pitchFamily="34" charset="-122"/>
                <a:cs typeface="Yu Gothic" pitchFamily="34" charset="-120"/>
              </a:rPr>
              <a:t>写真を送るときの7枚</a:t>
            </a:r>
            <a:endParaRPr lang="en-US" sz="1150" dirty="0"/>
          </a:p>
        </p:txBody>
      </p:sp>
      <p:sp>
        <p:nvSpPr>
          <p:cNvPr id="19" name="Text 16"/>
          <p:cNvSpPr txBox="1"/>
          <p:nvPr/>
        </p:nvSpPr>
        <p:spPr>
          <a:xfrm>
            <a:off x="4032504" y="6793992"/>
            <a:ext cx="3026664" cy="1828800"/>
          </a:xfrm>
          <a:prstGeom prst="rect">
            <a:avLst/>
          </a:prstGeom>
          <a:noFill/>
          <a:ln/>
        </p:spPr>
        <p:txBody>
          <a:bodyPr wrap="square" lIns="0" tIns="0" rIns="0" bIns="0" rtlCol="0" anchor="t"/>
          <a:lstStyle/>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1．室外側の正面（扉の全体）</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2．室内側の正面（扉の全体）</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3．ドア枠の面</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4．受け側の側面</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5．取り付けスペースの幅（定規をあてて）</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6．錠前の刻印（メーカーと型番）</a:t>
            </a:r>
            <a:endParaRPr lang="en-US" sz="900" dirty="0"/>
          </a:p>
          <a:p>
            <a:pPr indent="0" marL="0">
              <a:spcAft>
                <a:spcPts val="300"/>
              </a:spcAft>
              <a:buNone/>
            </a:pPr>
            <a:r>
              <a:rPr lang="en-US" sz="900" dirty="0">
                <a:solidFill>
                  <a:srgbClr val="1C232B"/>
                </a:solidFill>
                <a:latin typeface="Yu Gothic" pitchFamily="34" charset="0"/>
                <a:ea typeface="Yu Gothic" pitchFamily="34" charset="-122"/>
                <a:cs typeface="Yu Gothic" pitchFamily="34" charset="-120"/>
              </a:rPr>
              <a:t>7．ドアの厚み（定規をあてて）</a:t>
            </a:r>
            <a:endParaRPr lang="en-US" sz="900" dirty="0"/>
          </a:p>
        </p:txBody>
      </p:sp>
      <p:sp>
        <p:nvSpPr>
          <p:cNvPr id="20" name="Shape 17"/>
          <p:cNvSpPr/>
          <p:nvPr/>
        </p:nvSpPr>
        <p:spPr>
          <a:xfrm>
            <a:off x="365760" y="8869680"/>
            <a:ext cx="6830568" cy="868680"/>
          </a:xfrm>
          <a:prstGeom prst="roundRect">
            <a:avLst>
              <a:gd name="adj" fmla="val 12632"/>
            </a:avLst>
          </a:prstGeom>
          <a:solidFill>
            <a:srgbClr val="FFF4E0"/>
          </a:solidFill>
          <a:ln w="19050">
            <a:solidFill>
              <a:srgbClr val="E0A040"/>
            </a:solidFill>
            <a:prstDash val="solid"/>
          </a:ln>
        </p:spPr>
      </p:sp>
      <p:sp>
        <p:nvSpPr>
          <p:cNvPr id="21" name="Text 18"/>
          <p:cNvSpPr txBox="1"/>
          <p:nvPr/>
        </p:nvSpPr>
        <p:spPr>
          <a:xfrm>
            <a:off x="548640" y="8924544"/>
            <a:ext cx="6464808" cy="758952"/>
          </a:xfrm>
          <a:prstGeom prst="rect">
            <a:avLst/>
          </a:prstGeom>
          <a:noFill/>
          <a:ln/>
        </p:spPr>
        <p:txBody>
          <a:bodyPr wrap="square" lIns="0" tIns="0" rIns="0" bIns="0" rtlCol="0" anchor="ctr"/>
          <a:lstStyle/>
          <a:p>
            <a:pPr indent="0" marL="0">
              <a:spcAft>
                <a:spcPts val="200"/>
              </a:spcAft>
              <a:buNone/>
            </a:pPr>
            <a:r>
              <a:rPr lang="en-US" sz="1100" b="1" dirty="0">
                <a:solidFill>
                  <a:srgbClr val="1C232B"/>
                </a:solidFill>
                <a:latin typeface="Yu Gothic" pitchFamily="34" charset="0"/>
                <a:ea typeface="Yu Gothic" pitchFamily="34" charset="-122"/>
                <a:cs typeface="Yu Gothic" pitchFamily="34" charset="-120"/>
              </a:rPr>
              <a:t>ご相談の窓口</a:t>
            </a:r>
            <a:endParaRPr lang="en-US" sz="1100" dirty="0"/>
          </a:p>
          <a:p>
            <a:pPr indent="0" marL="0">
              <a:spcAft>
                <a:spcPts val="200"/>
              </a:spcAft>
              <a:buNone/>
            </a:pPr>
            <a:r>
              <a:rPr lang="en-US" sz="850" dirty="0">
                <a:solidFill>
                  <a:srgbClr val="1C232B"/>
                </a:solidFill>
                <a:latin typeface="Yu Gothic" pitchFamily="34" charset="0"/>
                <a:ea typeface="Yu Gothic" pitchFamily="34" charset="-122"/>
                <a:cs typeface="Yu Gothic" pitchFamily="34" charset="-120"/>
              </a:rPr>
              <a:t>扉と錠前の写真は「ドア写真・図面ご提出フォーム」からお送りください（ヘルプセンター remotelocksupport.kke.co.jp の記事「機種選びと取り付けチェック」から開けます）。扉の仕様が何種類もあるときや、まだ扉がないときも同じです。</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機種選びのフローチャート</dc:title>
  <dc:subject>PptxGenJS Presentation</dc:subject>
  <dc:creator>RemoteLOCK サポート</dc:creator>
  <cp:lastModifiedBy>RemoteLOCK サポート</cp:lastModifiedBy>
  <cp:revision>1</cp:revision>
  <dcterms:created xsi:type="dcterms:W3CDTF">2026-10-12T03:40:42Z</dcterms:created>
  <dcterms:modified xsi:type="dcterms:W3CDTF">2026-10-12T03:40:42Z</dcterms:modified>
</cp:coreProperties>
</file>