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7562088" cy="10689336"/>
  <p:notesSz cx="10689336" cy="756208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 】の中を書き換えてから印刷してください。
オートロックを使っていない扉では、「出かけるとき」を記事の「オートロックを使っていない扉」の文面に書き換えてください。
確定のボタン（✓）を押さない設定にしているときは、開け方の「✓ を押す」を消してください。
9j・900j は今のシリンダーの鍵をそのまま使う機種です。切り替えたあとも、今までの鍵で扉が開きます。「今までの鍵」の欄は、回収するかどうかに合わせて書き換えてください。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 】の中を書き換えてから印刷してください。
オートロックを使っていない扉では、「出かけるとき」を記事の「オートロックを使っていない扉」の文面に書き換えてください。
確定のボタン（✓）を押さない設定にしているときは、開け方の「✓ を押す」を消してください。
9j・900j は今のシリンダーの鍵をそのまま使う機種です。切り替えたあとも、今までの鍵で扉が開きます。「今までの鍵」の欄は、回収するかどうかに合わせて書き換えてください。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 】の中を書き換えてから印刷してください。
印刷したあと、点線で4枚に切り分けてください。お名前と暗証番号は手書きで書き込み、封筒に入れてご本人にお渡しください。
確定のボタン（✓）を押さない設定にしているときは、開け方の「✓ を押す」を消してください。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宛先"/>
          <p:cNvSpPr txBox="1"/>
          <p:nvPr/>
        </p:nvSpPr>
        <p:spPr>
          <a:xfrm>
            <a:off x="457200" y="320040"/>
            <a:ext cx="66476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【建物名】の皆さまへ</a:t>
            </a:r>
            <a:endParaRPr lang="en-US" sz="1600" dirty="0"/>
          </a:p>
        </p:txBody>
      </p:sp>
      <p:sp>
        <p:nvSpPr>
          <p:cNvPr id="3" name="見出しの囲み"/>
          <p:cNvSpPr/>
          <p:nvPr/>
        </p:nvSpPr>
        <p:spPr>
          <a:xfrm>
            <a:off x="457200" y="777240"/>
            <a:ext cx="6647688" cy="1325880"/>
          </a:xfrm>
          <a:prstGeom prst="roundRect">
            <a:avLst>
              <a:gd name="adj" fmla="val 12414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4" name="見出し"/>
          <p:cNvSpPr txBox="1"/>
          <p:nvPr/>
        </p:nvSpPr>
        <p:spPr>
          <a:xfrm>
            <a:off x="685800" y="868680"/>
            <a:ext cx="61904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暗証番号で開ける鍵に変わります</a:t>
            </a:r>
            <a:endParaRPr lang="en-US" sz="3000" dirty="0"/>
          </a:p>
        </p:txBody>
      </p:sp>
      <p:sp>
        <p:nvSpPr>
          <p:cNvPr id="5" name="切り替えの日と扉"/>
          <p:cNvSpPr txBox="1"/>
          <p:nvPr/>
        </p:nvSpPr>
        <p:spPr>
          <a:xfrm>
            <a:off x="685800" y="1554480"/>
            <a:ext cx="61904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【○月○日（○）】から　【1階の共用玄関】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57200" y="2331720"/>
            <a:ext cx="6647688" cy="0"/>
          </a:xfrm>
          <a:prstGeom prst="line">
            <a:avLst/>
          </a:prstGeom>
          <a:noFill/>
          <a:ln w="12700">
            <a:solidFill>
              <a:srgbClr val="C9D3D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2441448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開け方</a:t>
            </a:r>
            <a:endParaRPr lang="en-US" sz="1400" dirty="0"/>
          </a:p>
        </p:txBody>
      </p:sp>
      <p:sp>
        <p:nvSpPr>
          <p:cNvPr id="8" name="テンキーの絵"/>
          <p:cNvSpPr/>
          <p:nvPr/>
        </p:nvSpPr>
        <p:spPr>
          <a:xfrm>
            <a:off x="2867711" y="2620670"/>
            <a:ext cx="595274" cy="793699"/>
          </a:xfrm>
          <a:prstGeom prst="roundRect">
            <a:avLst>
              <a:gd name="adj" fmla="val 13333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969758" y="2745395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122828" y="2745395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275899" y="2745395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969758" y="2898465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122828" y="2898465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275899" y="2898465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969758" y="3051536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122828" y="3051536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275899" y="3051536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969758" y="3204606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122828" y="3204606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3250387" y="3179094"/>
            <a:ext cx="136063" cy="136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6" b="1" dirty="0">
                <a:solidFill>
                  <a:srgbClr val="E4E8E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✓</a:t>
            </a:r>
            <a:endParaRPr lang="en-US" sz="806" dirty="0"/>
          </a:p>
        </p:txBody>
      </p:sp>
      <p:sp>
        <p:nvSpPr>
          <p:cNvPr id="21" name="Text 19"/>
          <p:cNvSpPr txBox="1"/>
          <p:nvPr/>
        </p:nvSpPr>
        <p:spPr>
          <a:xfrm>
            <a:off x="2404872" y="3547872"/>
            <a:ext cx="15209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番号を押す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3826264" y="2930213"/>
            <a:ext cx="253984" cy="174614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23" name="確定のボタンの絵"/>
          <p:cNvSpPr/>
          <p:nvPr/>
        </p:nvSpPr>
        <p:spPr>
          <a:xfrm>
            <a:off x="4355653" y="2632009"/>
            <a:ext cx="771022" cy="771022"/>
          </a:xfrm>
          <a:prstGeom prst="ellipse">
            <a:avLst/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355653" y="2632009"/>
            <a:ext cx="771022" cy="7710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976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✓</a:t>
            </a:r>
            <a:endParaRPr lang="en-US" sz="2976" dirty="0"/>
          </a:p>
        </p:txBody>
      </p:sp>
      <p:sp>
        <p:nvSpPr>
          <p:cNvPr id="25" name="Text 23"/>
          <p:cNvSpPr txBox="1"/>
          <p:nvPr/>
        </p:nvSpPr>
        <p:spPr>
          <a:xfrm>
            <a:off x="3980688" y="3547872"/>
            <a:ext cx="15209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✓ を押す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5402080" y="2930213"/>
            <a:ext cx="253984" cy="174614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27" name="緑色の光の絵"/>
          <p:cNvSpPr/>
          <p:nvPr/>
        </p:nvSpPr>
        <p:spPr>
          <a:xfrm>
            <a:off x="5931469" y="2632009"/>
            <a:ext cx="771022" cy="771022"/>
          </a:xfrm>
          <a:prstGeom prst="ellipse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101547" y="2802087"/>
            <a:ext cx="430865" cy="430865"/>
          </a:xfrm>
          <a:prstGeom prst="ellipse">
            <a:avLst/>
          </a:prstGeom>
          <a:solidFill>
            <a:srgbClr val="3FBF7F"/>
          </a:solidFill>
          <a:ln w="12700">
            <a:solidFill>
              <a:srgbClr val="3FBF7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5556504" y="3547872"/>
            <a:ext cx="15209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緑色に光ると開く</a:t>
            </a:r>
            <a:endParaRPr lang="en-US" sz="1400" dirty="0"/>
          </a:p>
        </p:txBody>
      </p:sp>
      <p:sp>
        <p:nvSpPr>
          <p:cNvPr id="30" name="押し方のこつ"/>
          <p:cNvSpPr txBox="1"/>
          <p:nvPr/>
        </p:nvSpPr>
        <p:spPr>
          <a:xfrm>
            <a:off x="2377440" y="3931920"/>
            <a:ext cx="47274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テンキーに指の腹でゆっくり触れてください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457200" y="4389120"/>
            <a:ext cx="6647688" cy="0"/>
          </a:xfrm>
          <a:prstGeom prst="line">
            <a:avLst/>
          </a:prstGeom>
          <a:noFill/>
          <a:ln w="12700">
            <a:solidFill>
              <a:srgbClr val="C9D3DA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457200" y="4498848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出かけるとき</a:t>
            </a:r>
            <a:endParaRPr lang="en-US" sz="1400" dirty="0"/>
          </a:p>
        </p:txBody>
      </p:sp>
      <p:sp>
        <p:nvSpPr>
          <p:cNvPr id="33" name="出かけるとき"/>
          <p:cNvSpPr txBox="1"/>
          <p:nvPr/>
        </p:nvSpPr>
        <p:spPr>
          <a:xfrm>
            <a:off x="2377440" y="4498848"/>
            <a:ext cx="47274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扉を閉めると、自動で鍵がかかります。</a:t>
            </a:r>
            <a:endParaRPr lang="en-US" sz="1450" dirty="0"/>
          </a:p>
        </p:txBody>
      </p:sp>
      <p:sp>
        <p:nvSpPr>
          <p:cNvPr id="34" name="Shape 32"/>
          <p:cNvSpPr/>
          <p:nvPr/>
        </p:nvSpPr>
        <p:spPr>
          <a:xfrm>
            <a:off x="457200" y="5166360"/>
            <a:ext cx="6647688" cy="0"/>
          </a:xfrm>
          <a:prstGeom prst="line">
            <a:avLst/>
          </a:prstGeom>
          <a:noFill/>
          <a:ln w="12700">
            <a:solidFill>
              <a:srgbClr val="C9D3DA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457200" y="5276088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暗証番号の受け取り方</a:t>
            </a:r>
            <a:endParaRPr lang="en-US" sz="1400" dirty="0"/>
          </a:p>
        </p:txBody>
      </p:sp>
      <p:sp>
        <p:nvSpPr>
          <p:cNvPr id="36" name="暗証番号の受け取り方"/>
          <p:cNvSpPr txBox="1"/>
          <p:nvPr/>
        </p:nvSpPr>
        <p:spPr>
          <a:xfrm>
            <a:off x="2377440" y="5276088"/>
            <a:ext cx="47274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暗証番号は、お一人ずつ違います。</a:t>
            </a:r>
            <a:endParaRPr lang="en-US" sz="14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4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【○月○日（○）までに、管理室で番号のカードを封筒に入れてお渡しします。】</a:t>
            </a:r>
            <a:endParaRPr lang="en-US" sz="1450" dirty="0"/>
          </a:p>
        </p:txBody>
      </p:sp>
      <p:sp>
        <p:nvSpPr>
          <p:cNvPr id="37" name="Shape 35"/>
          <p:cNvSpPr/>
          <p:nvPr/>
        </p:nvSpPr>
        <p:spPr>
          <a:xfrm>
            <a:off x="457200" y="6172200"/>
            <a:ext cx="6647688" cy="0"/>
          </a:xfrm>
          <a:prstGeom prst="line">
            <a:avLst/>
          </a:prstGeom>
          <a:noFill/>
          <a:ln w="12700">
            <a:solidFill>
              <a:srgbClr val="C9D3DA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457200" y="6281928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今までの鍵</a:t>
            </a:r>
            <a:endParaRPr lang="en-US" sz="1400" dirty="0"/>
          </a:p>
        </p:txBody>
      </p:sp>
      <p:sp>
        <p:nvSpPr>
          <p:cNvPr id="39" name="今までの鍵"/>
          <p:cNvSpPr txBox="1"/>
          <p:nvPr/>
        </p:nvSpPr>
        <p:spPr>
          <a:xfrm>
            <a:off x="2377440" y="6281928"/>
            <a:ext cx="47274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【○月○日（○）までに、管理室へお返しください。】</a:t>
            </a:r>
            <a:endParaRPr lang="en-US" sz="1450" dirty="0"/>
          </a:p>
        </p:txBody>
      </p:sp>
      <p:sp>
        <p:nvSpPr>
          <p:cNvPr id="40" name="Shape 38"/>
          <p:cNvSpPr/>
          <p:nvPr/>
        </p:nvSpPr>
        <p:spPr>
          <a:xfrm>
            <a:off x="457200" y="6858000"/>
            <a:ext cx="6647688" cy="0"/>
          </a:xfrm>
          <a:prstGeom prst="line">
            <a:avLst/>
          </a:prstGeom>
          <a:noFill/>
          <a:ln w="12700">
            <a:solidFill>
              <a:srgbClr val="C9D3DA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457200" y="6967728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お願い</a:t>
            </a:r>
            <a:endParaRPr lang="en-US" sz="1400" dirty="0"/>
          </a:p>
        </p:txBody>
      </p:sp>
      <p:sp>
        <p:nvSpPr>
          <p:cNvPr id="42" name="お願い"/>
          <p:cNvSpPr txBox="1"/>
          <p:nvPr/>
        </p:nvSpPr>
        <p:spPr>
          <a:xfrm>
            <a:off x="2377440" y="6967728"/>
            <a:ext cx="4727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暗証番号は、ほかの方に教えないでください。</a:t>
            </a:r>
            <a:endParaRPr lang="en-US" sz="14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ご家族や来客の方、業者の方の番号が必要なときは、管理室にお申し出ください。別の番号をお出しします。</a:t>
            </a:r>
            <a:endParaRPr lang="en-US" sz="14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番号のカードは、人の目に触れないところに保管してください。</a:t>
            </a:r>
            <a:endParaRPr lang="en-US" sz="14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番号を忘れたときや、変えたいときは、下の連絡先にご連絡ください。</a:t>
            </a:r>
            <a:endParaRPr lang="en-US" sz="1400" dirty="0"/>
          </a:p>
        </p:txBody>
      </p:sp>
      <p:sp>
        <p:nvSpPr>
          <p:cNvPr id="43" name="連絡先の囲み"/>
          <p:cNvSpPr/>
          <p:nvPr/>
        </p:nvSpPr>
        <p:spPr>
          <a:xfrm>
            <a:off x="457200" y="8778240"/>
            <a:ext cx="6647688" cy="1463040"/>
          </a:xfrm>
          <a:prstGeom prst="roundRect">
            <a:avLst>
              <a:gd name="adj" fmla="val 9375"/>
            </a:avLst>
          </a:prstGeom>
          <a:solidFill>
            <a:srgbClr val="FFF4E0"/>
          </a:solidFill>
          <a:ln w="25400">
            <a:solidFill>
              <a:srgbClr val="E0A040"/>
            </a:solidFill>
            <a:prstDash val="solid"/>
          </a:ln>
        </p:spPr>
      </p:sp>
      <p:sp>
        <p:nvSpPr>
          <p:cNvPr id="44" name="Text 42"/>
          <p:cNvSpPr txBox="1"/>
          <p:nvPr/>
        </p:nvSpPr>
        <p:spPr>
          <a:xfrm>
            <a:off x="731520" y="8869680"/>
            <a:ext cx="60990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お問い合わせ</a:t>
            </a:r>
            <a:endParaRPr lang="en-US" sz="1400" dirty="0"/>
          </a:p>
        </p:txBody>
      </p:sp>
      <p:sp>
        <p:nvSpPr>
          <p:cNvPr id="45" name="管理会社名"/>
          <p:cNvSpPr txBox="1"/>
          <p:nvPr/>
        </p:nvSpPr>
        <p:spPr>
          <a:xfrm>
            <a:off x="731520" y="9189720"/>
            <a:ext cx="6099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【管理会社名・担当】</a:t>
            </a:r>
            <a:endParaRPr lang="en-US" sz="1800" dirty="0"/>
          </a:p>
        </p:txBody>
      </p:sp>
      <p:sp>
        <p:nvSpPr>
          <p:cNvPr id="46" name="電話番号"/>
          <p:cNvSpPr txBox="1"/>
          <p:nvPr/>
        </p:nvSpPr>
        <p:spPr>
          <a:xfrm>
            <a:off x="731520" y="9555480"/>
            <a:ext cx="60990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電話：【電話番号】（受付：【平日 9:00〜18:00】）</a:t>
            </a:r>
            <a:endParaRPr lang="en-US" sz="1600" dirty="0"/>
          </a:p>
        </p:txBody>
      </p:sp>
      <p:sp>
        <p:nvSpPr>
          <p:cNvPr id="47" name="夜間・休日の連絡先"/>
          <p:cNvSpPr txBox="1"/>
          <p:nvPr/>
        </p:nvSpPr>
        <p:spPr>
          <a:xfrm>
            <a:off x="731520" y="9875520"/>
            <a:ext cx="6099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夜間・休日に入れないとき：【電話番号】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宛先"/>
          <p:cNvSpPr txBox="1"/>
          <p:nvPr/>
        </p:nvSpPr>
        <p:spPr>
          <a:xfrm>
            <a:off x="457200" y="320040"/>
            <a:ext cx="66476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To all residents of 【building name】</a:t>
            </a:r>
            <a:endParaRPr lang="en-US" sz="1600" dirty="0"/>
          </a:p>
        </p:txBody>
      </p:sp>
      <p:sp>
        <p:nvSpPr>
          <p:cNvPr id="3" name="見出しの囲み"/>
          <p:cNvSpPr/>
          <p:nvPr/>
        </p:nvSpPr>
        <p:spPr>
          <a:xfrm>
            <a:off x="457200" y="777240"/>
            <a:ext cx="6647688" cy="1325880"/>
          </a:xfrm>
          <a:prstGeom prst="roundRect">
            <a:avLst>
              <a:gd name="adj" fmla="val 12414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4" name="見出し"/>
          <p:cNvSpPr txBox="1"/>
          <p:nvPr/>
        </p:nvSpPr>
        <p:spPr>
          <a:xfrm>
            <a:off x="685800" y="868680"/>
            <a:ext cx="61904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Your door is changing to a PIN code lock</a:t>
            </a:r>
            <a:endParaRPr lang="en-US" sz="2400" dirty="0"/>
          </a:p>
        </p:txBody>
      </p:sp>
      <p:sp>
        <p:nvSpPr>
          <p:cNvPr id="5" name="切り替えの日と扉"/>
          <p:cNvSpPr txBox="1"/>
          <p:nvPr/>
        </p:nvSpPr>
        <p:spPr>
          <a:xfrm>
            <a:off x="685800" y="1554480"/>
            <a:ext cx="61904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From 【date】　【Main entrance, 1st floor】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57200" y="2331720"/>
            <a:ext cx="6647688" cy="0"/>
          </a:xfrm>
          <a:prstGeom prst="line">
            <a:avLst/>
          </a:prstGeom>
          <a:noFill/>
          <a:ln w="12700">
            <a:solidFill>
              <a:srgbClr val="C9D3D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2441448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How to open</a:t>
            </a:r>
            <a:endParaRPr lang="en-US" sz="1350" dirty="0"/>
          </a:p>
        </p:txBody>
      </p:sp>
      <p:sp>
        <p:nvSpPr>
          <p:cNvPr id="8" name="テンキーの絵"/>
          <p:cNvSpPr/>
          <p:nvPr/>
        </p:nvSpPr>
        <p:spPr>
          <a:xfrm>
            <a:off x="2867711" y="2620670"/>
            <a:ext cx="595274" cy="793699"/>
          </a:xfrm>
          <a:prstGeom prst="roundRect">
            <a:avLst>
              <a:gd name="adj" fmla="val 13333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969758" y="2745395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122828" y="2745395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275899" y="2745395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969758" y="2898465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122828" y="2898465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275899" y="2898465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969758" y="3051536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122828" y="3051536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275899" y="3051536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969758" y="3204606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122828" y="3204606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3250387" y="3179094"/>
            <a:ext cx="136063" cy="136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6" b="1" dirty="0">
                <a:solidFill>
                  <a:srgbClr val="E4E8E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✓</a:t>
            </a:r>
            <a:endParaRPr lang="en-US" sz="806" dirty="0"/>
          </a:p>
        </p:txBody>
      </p:sp>
      <p:sp>
        <p:nvSpPr>
          <p:cNvPr id="21" name="Text 19"/>
          <p:cNvSpPr txBox="1"/>
          <p:nvPr/>
        </p:nvSpPr>
        <p:spPr>
          <a:xfrm>
            <a:off x="2404872" y="3547872"/>
            <a:ext cx="1520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Enter your PIN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826264" y="2930213"/>
            <a:ext cx="253984" cy="174614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23" name="確定のボタンの絵"/>
          <p:cNvSpPr/>
          <p:nvPr/>
        </p:nvSpPr>
        <p:spPr>
          <a:xfrm>
            <a:off x="4355653" y="2632009"/>
            <a:ext cx="771022" cy="771022"/>
          </a:xfrm>
          <a:prstGeom prst="ellipse">
            <a:avLst/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355653" y="2632009"/>
            <a:ext cx="771022" cy="7710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976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✓</a:t>
            </a:r>
            <a:endParaRPr lang="en-US" sz="2976" dirty="0"/>
          </a:p>
        </p:txBody>
      </p:sp>
      <p:sp>
        <p:nvSpPr>
          <p:cNvPr id="25" name="Text 23"/>
          <p:cNvSpPr txBox="1"/>
          <p:nvPr/>
        </p:nvSpPr>
        <p:spPr>
          <a:xfrm>
            <a:off x="3980688" y="3547872"/>
            <a:ext cx="1520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Press ✓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5402080" y="2930213"/>
            <a:ext cx="253984" cy="174614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27" name="緑色の光の絵"/>
          <p:cNvSpPr/>
          <p:nvPr/>
        </p:nvSpPr>
        <p:spPr>
          <a:xfrm>
            <a:off x="5931469" y="2632009"/>
            <a:ext cx="771022" cy="771022"/>
          </a:xfrm>
          <a:prstGeom prst="ellipse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101547" y="2802087"/>
            <a:ext cx="430865" cy="430865"/>
          </a:xfrm>
          <a:prstGeom prst="ellipse">
            <a:avLst/>
          </a:prstGeom>
          <a:solidFill>
            <a:srgbClr val="3FBF7F"/>
          </a:solidFill>
          <a:ln w="12700">
            <a:solidFill>
              <a:srgbClr val="3FBF7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5556504" y="3547872"/>
            <a:ext cx="1520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Green light = open</a:t>
            </a:r>
            <a:endParaRPr lang="en-US" sz="1200" dirty="0"/>
          </a:p>
        </p:txBody>
      </p:sp>
      <p:sp>
        <p:nvSpPr>
          <p:cNvPr id="30" name="押し方のこつ"/>
          <p:cNvSpPr txBox="1"/>
          <p:nvPr/>
        </p:nvSpPr>
        <p:spPr>
          <a:xfrm>
            <a:off x="2377440" y="3931920"/>
            <a:ext cx="47274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Touch the keypad slowly with your fingertip.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57200" y="4389120"/>
            <a:ext cx="6647688" cy="0"/>
          </a:xfrm>
          <a:prstGeom prst="line">
            <a:avLst/>
          </a:prstGeom>
          <a:noFill/>
          <a:ln w="12700">
            <a:solidFill>
              <a:srgbClr val="C9D3DA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457200" y="4498848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When you go out</a:t>
            </a:r>
            <a:endParaRPr lang="en-US" sz="1350" dirty="0"/>
          </a:p>
        </p:txBody>
      </p:sp>
      <p:sp>
        <p:nvSpPr>
          <p:cNvPr id="33" name="出かけるとき"/>
          <p:cNvSpPr txBox="1"/>
          <p:nvPr/>
        </p:nvSpPr>
        <p:spPr>
          <a:xfrm>
            <a:off x="2377440" y="4498848"/>
            <a:ext cx="47274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The door locks automatically when it closes.</a:t>
            </a:r>
            <a:endParaRPr lang="en-US" sz="1350" dirty="0"/>
          </a:p>
        </p:txBody>
      </p:sp>
      <p:sp>
        <p:nvSpPr>
          <p:cNvPr id="34" name="Shape 32"/>
          <p:cNvSpPr/>
          <p:nvPr/>
        </p:nvSpPr>
        <p:spPr>
          <a:xfrm>
            <a:off x="457200" y="5166360"/>
            <a:ext cx="6647688" cy="0"/>
          </a:xfrm>
          <a:prstGeom prst="line">
            <a:avLst/>
          </a:prstGeom>
          <a:noFill/>
          <a:ln w="12700">
            <a:solidFill>
              <a:srgbClr val="C9D3DA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457200" y="5276088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Your PIN code</a:t>
            </a:r>
            <a:endParaRPr lang="en-US" sz="1350" dirty="0"/>
          </a:p>
        </p:txBody>
      </p:sp>
      <p:sp>
        <p:nvSpPr>
          <p:cNvPr id="36" name="暗証番号の受け取り方"/>
          <p:cNvSpPr txBox="1"/>
          <p:nvPr/>
        </p:nvSpPr>
        <p:spPr>
          <a:xfrm>
            <a:off x="2377440" y="5276088"/>
            <a:ext cx="47274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Each person has a different PIN code.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【We will hand you a card with your PIN code in an envelope at the management office by MM/DD.】</a:t>
            </a:r>
            <a:endParaRPr lang="en-US" sz="1350" dirty="0"/>
          </a:p>
        </p:txBody>
      </p:sp>
      <p:sp>
        <p:nvSpPr>
          <p:cNvPr id="37" name="Shape 35"/>
          <p:cNvSpPr/>
          <p:nvPr/>
        </p:nvSpPr>
        <p:spPr>
          <a:xfrm>
            <a:off x="457200" y="6172200"/>
            <a:ext cx="6647688" cy="0"/>
          </a:xfrm>
          <a:prstGeom prst="line">
            <a:avLst/>
          </a:prstGeom>
          <a:noFill/>
          <a:ln w="12700">
            <a:solidFill>
              <a:srgbClr val="C9D3DA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457200" y="6281928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Your current key</a:t>
            </a:r>
            <a:endParaRPr lang="en-US" sz="1350" dirty="0"/>
          </a:p>
        </p:txBody>
      </p:sp>
      <p:sp>
        <p:nvSpPr>
          <p:cNvPr id="39" name="今までの鍵"/>
          <p:cNvSpPr txBox="1"/>
          <p:nvPr/>
        </p:nvSpPr>
        <p:spPr>
          <a:xfrm>
            <a:off x="2377440" y="6281928"/>
            <a:ext cx="47274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【Please return it to the management office by MM/DD.】</a:t>
            </a:r>
            <a:endParaRPr lang="en-US" sz="1350" dirty="0"/>
          </a:p>
        </p:txBody>
      </p:sp>
      <p:sp>
        <p:nvSpPr>
          <p:cNvPr id="40" name="Shape 38"/>
          <p:cNvSpPr/>
          <p:nvPr/>
        </p:nvSpPr>
        <p:spPr>
          <a:xfrm>
            <a:off x="457200" y="6858000"/>
            <a:ext cx="6647688" cy="0"/>
          </a:xfrm>
          <a:prstGeom prst="line">
            <a:avLst/>
          </a:prstGeom>
          <a:noFill/>
          <a:ln w="12700">
            <a:solidFill>
              <a:srgbClr val="C9D3DA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457200" y="6967728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Please note</a:t>
            </a:r>
            <a:endParaRPr lang="en-US" sz="1350" dirty="0"/>
          </a:p>
        </p:txBody>
      </p:sp>
      <p:sp>
        <p:nvSpPr>
          <p:cNvPr id="42" name="お願い"/>
          <p:cNvSpPr txBox="1"/>
          <p:nvPr/>
        </p:nvSpPr>
        <p:spPr>
          <a:xfrm>
            <a:off x="2377440" y="6967728"/>
            <a:ext cx="4727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Do not share your PIN code with anyone.</a:t>
            </a:r>
            <a:endParaRPr lang="en-US" sz="13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If your family, visitors, or contractors need to come in, please ask the management office. We will issue a separate code.</a:t>
            </a:r>
            <a:endParaRPr lang="en-US" sz="13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Keep your PIN code card where others cannot see it.</a:t>
            </a:r>
            <a:endParaRPr lang="en-US" sz="13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If you forget your PIN code or want to change it, please contact us below.</a:t>
            </a:r>
            <a:endParaRPr lang="en-US" sz="1300" dirty="0"/>
          </a:p>
        </p:txBody>
      </p:sp>
      <p:sp>
        <p:nvSpPr>
          <p:cNvPr id="43" name="連絡先の囲み"/>
          <p:cNvSpPr/>
          <p:nvPr/>
        </p:nvSpPr>
        <p:spPr>
          <a:xfrm>
            <a:off x="457200" y="8778240"/>
            <a:ext cx="6647688" cy="1463040"/>
          </a:xfrm>
          <a:prstGeom prst="roundRect">
            <a:avLst>
              <a:gd name="adj" fmla="val 9375"/>
            </a:avLst>
          </a:prstGeom>
          <a:solidFill>
            <a:srgbClr val="FFF4E0"/>
          </a:solidFill>
          <a:ln w="25400">
            <a:solidFill>
              <a:srgbClr val="E0A040"/>
            </a:solidFill>
            <a:prstDash val="solid"/>
          </a:ln>
        </p:spPr>
      </p:sp>
      <p:sp>
        <p:nvSpPr>
          <p:cNvPr id="44" name="Text 42"/>
          <p:cNvSpPr txBox="1"/>
          <p:nvPr/>
        </p:nvSpPr>
        <p:spPr>
          <a:xfrm>
            <a:off x="731520" y="8869680"/>
            <a:ext cx="60990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Contact</a:t>
            </a:r>
            <a:endParaRPr lang="en-US" sz="1400" dirty="0"/>
          </a:p>
        </p:txBody>
      </p:sp>
      <p:sp>
        <p:nvSpPr>
          <p:cNvPr id="45" name="管理会社名"/>
          <p:cNvSpPr txBox="1"/>
          <p:nvPr/>
        </p:nvSpPr>
        <p:spPr>
          <a:xfrm>
            <a:off x="731520" y="9189720"/>
            <a:ext cx="6099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【Management company / name】</a:t>
            </a:r>
            <a:endParaRPr lang="en-US" sz="1800" dirty="0"/>
          </a:p>
        </p:txBody>
      </p:sp>
      <p:sp>
        <p:nvSpPr>
          <p:cNvPr id="46" name="電話番号"/>
          <p:cNvSpPr txBox="1"/>
          <p:nvPr/>
        </p:nvSpPr>
        <p:spPr>
          <a:xfrm>
            <a:off x="731520" y="9555480"/>
            <a:ext cx="60990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Phone: 【phone number】 (【Weekdays 9:00-18:00】)</a:t>
            </a:r>
            <a:endParaRPr lang="en-US" sz="1500" dirty="0"/>
          </a:p>
        </p:txBody>
      </p:sp>
      <p:sp>
        <p:nvSpPr>
          <p:cNvPr id="47" name="夜間・休日の連絡先"/>
          <p:cNvSpPr txBox="1"/>
          <p:nvPr/>
        </p:nvSpPr>
        <p:spPr>
          <a:xfrm>
            <a:off x="731520" y="9875520"/>
            <a:ext cx="6099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At night or on holidays, if you cannot get in: 【phone number】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切り取り線（縦）"/>
          <p:cNvSpPr/>
          <p:nvPr/>
        </p:nvSpPr>
        <p:spPr>
          <a:xfrm>
            <a:off x="3781044" y="137160"/>
            <a:ext cx="0" cy="10415016"/>
          </a:xfrm>
          <a:prstGeom prst="line">
            <a:avLst/>
          </a:prstGeom>
          <a:noFill/>
          <a:ln w="9525">
            <a:solidFill>
              <a:srgbClr val="AAB4BB"/>
            </a:solidFill>
            <a:prstDash val="dash"/>
          </a:ln>
        </p:spPr>
      </p:sp>
      <p:sp>
        <p:nvSpPr>
          <p:cNvPr id="3" name="切り取り線（横）"/>
          <p:cNvSpPr/>
          <p:nvPr/>
        </p:nvSpPr>
        <p:spPr>
          <a:xfrm>
            <a:off x="137160" y="5344668"/>
            <a:ext cx="7287768" cy="0"/>
          </a:xfrm>
          <a:prstGeom prst="line">
            <a:avLst/>
          </a:prstGeom>
          <a:noFill/>
          <a:ln w="9525">
            <a:solidFill>
              <a:srgbClr val="AAB4BB"/>
            </a:solidFill>
            <a:prstDash val="dash"/>
          </a:ln>
        </p:spPr>
      </p:sp>
      <p:sp>
        <p:nvSpPr>
          <p:cNvPr id="4" name="カード1の枠"/>
          <p:cNvSpPr/>
          <p:nvPr/>
        </p:nvSpPr>
        <p:spPr>
          <a:xfrm>
            <a:off x="365760" y="365760"/>
            <a:ext cx="3278124" cy="4841748"/>
          </a:xfrm>
          <a:prstGeom prst="roundRect">
            <a:avLst>
              <a:gd name="adj" fmla="val 3347"/>
            </a:avLst>
          </a:prstGeom>
          <a:solidFill>
            <a:srgbClr val="FFFFFF"/>
          </a:solidFill>
          <a:ln w="19050">
            <a:solidFill>
              <a:srgbClr val="06405A"/>
            </a:solidFill>
            <a:prstDash val="solid"/>
          </a:ln>
        </p:spPr>
      </p:sp>
      <p:sp>
        <p:nvSpPr>
          <p:cNvPr id="5" name="カード1の見出しの囲み"/>
          <p:cNvSpPr/>
          <p:nvPr/>
        </p:nvSpPr>
        <p:spPr>
          <a:xfrm>
            <a:off x="365760" y="365760"/>
            <a:ext cx="3278124" cy="777240"/>
          </a:xfrm>
          <a:prstGeom prst="roundRect">
            <a:avLst>
              <a:gd name="adj" fmla="val 14118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65760" y="822960"/>
            <a:ext cx="3278124" cy="320040"/>
          </a:xfrm>
          <a:prstGeom prst="rect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7" name="カード1の建物名"/>
          <p:cNvSpPr txBox="1"/>
          <p:nvPr/>
        </p:nvSpPr>
        <p:spPr>
          <a:xfrm>
            <a:off x="548640" y="411480"/>
            <a:ext cx="29123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【建物名】</a:t>
            </a:r>
            <a:endParaRPr lang="en-US" sz="1100" dirty="0"/>
          </a:p>
        </p:txBody>
      </p:sp>
      <p:sp>
        <p:nvSpPr>
          <p:cNvPr id="8" name="カード1の見出し"/>
          <p:cNvSpPr txBox="1"/>
          <p:nvPr/>
        </p:nvSpPr>
        <p:spPr>
          <a:xfrm>
            <a:off x="548640" y="649224"/>
            <a:ext cx="29123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玄関の暗証番号</a:t>
            </a:r>
            <a:endParaRPr lang="en-US" sz="16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11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Your PIN code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234440"/>
            <a:ext cx="29123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お名前</a:t>
            </a:r>
            <a:pPr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/ Name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48640" y="1709928"/>
            <a:ext cx="2912364" cy="0"/>
          </a:xfrm>
          <a:prstGeom prst="line">
            <a:avLst/>
          </a:prstGeom>
          <a:noFill/>
          <a:ln w="9525">
            <a:solidFill>
              <a:srgbClr val="51606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1828800"/>
            <a:ext cx="29123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暗証番号</a:t>
            </a:r>
            <a:pPr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/ PIN code</a:t>
            </a:r>
            <a:endParaRPr lang="en-US" sz="1100" dirty="0"/>
          </a:p>
        </p:txBody>
      </p:sp>
      <p:sp>
        <p:nvSpPr>
          <p:cNvPr id="12" name="カード1の番号の欄"/>
          <p:cNvSpPr/>
          <p:nvPr/>
        </p:nvSpPr>
        <p:spPr>
          <a:xfrm>
            <a:off x="548640" y="2066544"/>
            <a:ext cx="2912364" cy="502920"/>
          </a:xfrm>
          <a:prstGeom prst="roundRect">
            <a:avLst>
              <a:gd name="adj" fmla="val 14545"/>
            </a:avLst>
          </a:prstGeom>
          <a:solidFill>
            <a:srgbClr val="F3F7FA"/>
          </a:solidFill>
          <a:ln w="12700">
            <a:solidFill>
              <a:srgbClr val="C9D3DA"/>
            </a:solidFill>
            <a:prstDash val="solid"/>
          </a:ln>
        </p:spPr>
      </p:sp>
      <p:sp>
        <p:nvSpPr>
          <p:cNvPr id="13" name="カード1の使える日"/>
          <p:cNvSpPr txBox="1"/>
          <p:nvPr/>
        </p:nvSpPr>
        <p:spPr>
          <a:xfrm>
            <a:off x="548640" y="2633472"/>
            <a:ext cx="29123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【○月○日】から使えます</a:t>
            </a:r>
            <a:endParaRPr lang="en-US" sz="105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Valid from 【date】</a:t>
            </a:r>
            <a:endParaRPr lang="en-US" sz="105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3035808"/>
            <a:ext cx="29123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開け方</a:t>
            </a:r>
            <a:pPr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/ How to open</a:t>
            </a:r>
            <a:endParaRPr lang="en-US" sz="1050" dirty="0"/>
          </a:p>
        </p:txBody>
      </p:sp>
      <p:sp>
        <p:nvSpPr>
          <p:cNvPr id="15" name="テンキーの絵"/>
          <p:cNvSpPr/>
          <p:nvPr/>
        </p:nvSpPr>
        <p:spPr>
          <a:xfrm>
            <a:off x="880415" y="3288182"/>
            <a:ext cx="307238" cy="409651"/>
          </a:xfrm>
          <a:prstGeom prst="roundRect">
            <a:avLst>
              <a:gd name="adj" fmla="val 13333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33084" y="3352556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12088" y="3352556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91093" y="3352556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33084" y="3431560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012088" y="3431560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091093" y="3431560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33084" y="3510564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12088" y="3510564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091093" y="3510564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33084" y="3589569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012088" y="3589569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1077925" y="3576401"/>
            <a:ext cx="70226" cy="702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16" b="1" dirty="0">
                <a:solidFill>
                  <a:srgbClr val="E4E8E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✓</a:t>
            </a:r>
            <a:endParaRPr lang="en-US" sz="416" dirty="0"/>
          </a:p>
        </p:txBody>
      </p:sp>
      <p:sp>
        <p:nvSpPr>
          <p:cNvPr id="28" name="Text 26"/>
          <p:cNvSpPr txBox="1"/>
          <p:nvPr/>
        </p:nvSpPr>
        <p:spPr>
          <a:xfrm>
            <a:off x="576072" y="3767328"/>
            <a:ext cx="915924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番号を押す</a:t>
            </a:r>
            <a:endParaRPr lang="en-US" sz="850" dirty="0"/>
          </a:p>
        </p:txBody>
      </p:sp>
      <p:sp>
        <p:nvSpPr>
          <p:cNvPr id="29" name="Text 27"/>
          <p:cNvSpPr txBox="1"/>
          <p:nvPr/>
        </p:nvSpPr>
        <p:spPr>
          <a:xfrm>
            <a:off x="576072" y="3961638"/>
            <a:ext cx="915924" cy="142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Enter your PIN</a:t>
            </a:r>
            <a:endParaRPr lang="en-US" sz="700" dirty="0"/>
          </a:p>
        </p:txBody>
      </p:sp>
      <p:sp>
        <p:nvSpPr>
          <p:cNvPr id="30" name="Shape 28"/>
          <p:cNvSpPr/>
          <p:nvPr/>
        </p:nvSpPr>
        <p:spPr>
          <a:xfrm>
            <a:off x="1453884" y="3447946"/>
            <a:ext cx="131088" cy="90123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31" name="確定のボタンの絵"/>
          <p:cNvSpPr/>
          <p:nvPr/>
        </p:nvSpPr>
        <p:spPr>
          <a:xfrm>
            <a:off x="1805849" y="3294035"/>
            <a:ext cx="397947" cy="397947"/>
          </a:xfrm>
          <a:prstGeom prst="ellipse">
            <a:avLst/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1805849" y="3294035"/>
            <a:ext cx="397947" cy="3979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36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✓</a:t>
            </a:r>
            <a:endParaRPr lang="en-US" sz="1536" dirty="0"/>
          </a:p>
        </p:txBody>
      </p:sp>
      <p:sp>
        <p:nvSpPr>
          <p:cNvPr id="33" name="Text 31"/>
          <p:cNvSpPr txBox="1"/>
          <p:nvPr/>
        </p:nvSpPr>
        <p:spPr>
          <a:xfrm>
            <a:off x="1546860" y="3767328"/>
            <a:ext cx="915924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✓ を押す</a:t>
            </a:r>
            <a:endParaRPr lang="en-US" sz="850" dirty="0"/>
          </a:p>
        </p:txBody>
      </p:sp>
      <p:sp>
        <p:nvSpPr>
          <p:cNvPr id="34" name="Text 32"/>
          <p:cNvSpPr txBox="1"/>
          <p:nvPr/>
        </p:nvSpPr>
        <p:spPr>
          <a:xfrm>
            <a:off x="1546860" y="3961638"/>
            <a:ext cx="915924" cy="142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Press ✓</a:t>
            </a:r>
            <a:endParaRPr lang="en-US" sz="700" dirty="0"/>
          </a:p>
        </p:txBody>
      </p:sp>
      <p:sp>
        <p:nvSpPr>
          <p:cNvPr id="35" name="Shape 33"/>
          <p:cNvSpPr/>
          <p:nvPr/>
        </p:nvSpPr>
        <p:spPr>
          <a:xfrm>
            <a:off x="2424672" y="3447946"/>
            <a:ext cx="131088" cy="90123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36" name="緑色の光の絵"/>
          <p:cNvSpPr/>
          <p:nvPr/>
        </p:nvSpPr>
        <p:spPr>
          <a:xfrm>
            <a:off x="2776637" y="3294035"/>
            <a:ext cx="397947" cy="397947"/>
          </a:xfrm>
          <a:prstGeom prst="ellipse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2864419" y="3381817"/>
            <a:ext cx="222382" cy="222382"/>
          </a:xfrm>
          <a:prstGeom prst="ellipse">
            <a:avLst/>
          </a:prstGeom>
          <a:solidFill>
            <a:srgbClr val="3FBF7F"/>
          </a:solidFill>
          <a:ln w="12700">
            <a:solidFill>
              <a:srgbClr val="3FBF7F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2517648" y="3767328"/>
            <a:ext cx="915924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緑色に光ると開く</a:t>
            </a:r>
            <a:endParaRPr lang="en-US" sz="850" dirty="0"/>
          </a:p>
        </p:txBody>
      </p:sp>
      <p:sp>
        <p:nvSpPr>
          <p:cNvPr id="39" name="Text 37"/>
          <p:cNvSpPr txBox="1"/>
          <p:nvPr/>
        </p:nvSpPr>
        <p:spPr>
          <a:xfrm>
            <a:off x="2517648" y="3961638"/>
            <a:ext cx="915924" cy="142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Green light = open</a:t>
            </a:r>
            <a:endParaRPr lang="en-US" sz="700" dirty="0"/>
          </a:p>
        </p:txBody>
      </p:sp>
      <p:sp>
        <p:nvSpPr>
          <p:cNvPr id="40" name="カード1のお願い"/>
          <p:cNvSpPr txBox="1"/>
          <p:nvPr/>
        </p:nvSpPr>
        <p:spPr>
          <a:xfrm>
            <a:off x="548640" y="4133088"/>
            <a:ext cx="29123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ほかの方に教えないでください</a:t>
            </a:r>
            <a:endParaRPr lang="en-US" sz="10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Do not share this code with anyone.</a:t>
            </a:r>
            <a:endParaRPr lang="en-US" sz="1050" dirty="0"/>
          </a:p>
        </p:txBody>
      </p:sp>
      <p:sp>
        <p:nvSpPr>
          <p:cNvPr id="41" name="カード1の連絡先の囲み"/>
          <p:cNvSpPr/>
          <p:nvPr/>
        </p:nvSpPr>
        <p:spPr>
          <a:xfrm>
            <a:off x="475488" y="4640580"/>
            <a:ext cx="3058668" cy="457200"/>
          </a:xfrm>
          <a:prstGeom prst="roundRect">
            <a:avLst>
              <a:gd name="adj" fmla="val 16000"/>
            </a:avLst>
          </a:prstGeom>
          <a:solidFill>
            <a:srgbClr val="FFF4E0"/>
          </a:solidFill>
          <a:ln w="12700">
            <a:solidFill>
              <a:srgbClr val="E0A040"/>
            </a:solidFill>
            <a:prstDash val="solid"/>
          </a:ln>
        </p:spPr>
      </p:sp>
      <p:sp>
        <p:nvSpPr>
          <p:cNvPr id="42" name="カード1の連絡先"/>
          <p:cNvSpPr txBox="1"/>
          <p:nvPr/>
        </p:nvSpPr>
        <p:spPr>
          <a:xfrm>
            <a:off x="548640" y="4686300"/>
            <a:ext cx="29123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お困りのとき / Help：</a:t>
            </a:r>
            <a:pPr algn="ctr" indent="0" marL="0">
              <a:buNone/>
            </a:pPr>
            <a:r>
              <a:rPr lang="en-US" sz="12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【電話番号】</a:t>
            </a:r>
            <a:endParaRPr lang="en-US" sz="900" dirty="0"/>
          </a:p>
        </p:txBody>
      </p:sp>
      <p:sp>
        <p:nvSpPr>
          <p:cNvPr id="43" name="カード2の枠"/>
          <p:cNvSpPr/>
          <p:nvPr/>
        </p:nvSpPr>
        <p:spPr>
          <a:xfrm>
            <a:off x="3918204" y="365760"/>
            <a:ext cx="3278124" cy="4841748"/>
          </a:xfrm>
          <a:prstGeom prst="roundRect">
            <a:avLst>
              <a:gd name="adj" fmla="val 3347"/>
            </a:avLst>
          </a:prstGeom>
          <a:solidFill>
            <a:srgbClr val="FFFFFF"/>
          </a:solidFill>
          <a:ln w="19050">
            <a:solidFill>
              <a:srgbClr val="06405A"/>
            </a:solidFill>
            <a:prstDash val="solid"/>
          </a:ln>
        </p:spPr>
      </p:sp>
      <p:sp>
        <p:nvSpPr>
          <p:cNvPr id="44" name="カード2の見出しの囲み"/>
          <p:cNvSpPr/>
          <p:nvPr/>
        </p:nvSpPr>
        <p:spPr>
          <a:xfrm>
            <a:off x="3918204" y="365760"/>
            <a:ext cx="3278124" cy="777240"/>
          </a:xfrm>
          <a:prstGeom prst="roundRect">
            <a:avLst>
              <a:gd name="adj" fmla="val 14118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3918204" y="822960"/>
            <a:ext cx="3278124" cy="320040"/>
          </a:xfrm>
          <a:prstGeom prst="rect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46" name="カード2の建物名"/>
          <p:cNvSpPr txBox="1"/>
          <p:nvPr/>
        </p:nvSpPr>
        <p:spPr>
          <a:xfrm>
            <a:off x="4101084" y="411480"/>
            <a:ext cx="29123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【建物名】</a:t>
            </a:r>
            <a:endParaRPr lang="en-US" sz="1100" dirty="0"/>
          </a:p>
        </p:txBody>
      </p:sp>
      <p:sp>
        <p:nvSpPr>
          <p:cNvPr id="47" name="カード2の見出し"/>
          <p:cNvSpPr txBox="1"/>
          <p:nvPr/>
        </p:nvSpPr>
        <p:spPr>
          <a:xfrm>
            <a:off x="4101084" y="649224"/>
            <a:ext cx="29123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玄関の暗証番号</a:t>
            </a:r>
            <a:endParaRPr lang="en-US" sz="16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11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Your PIN code</a:t>
            </a:r>
            <a:endParaRPr lang="en-US" sz="1600" dirty="0"/>
          </a:p>
        </p:txBody>
      </p:sp>
      <p:sp>
        <p:nvSpPr>
          <p:cNvPr id="48" name="Text 46"/>
          <p:cNvSpPr txBox="1"/>
          <p:nvPr/>
        </p:nvSpPr>
        <p:spPr>
          <a:xfrm>
            <a:off x="4101084" y="1234440"/>
            <a:ext cx="29123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お名前</a:t>
            </a:r>
            <a:pPr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/ Name</a:t>
            </a:r>
            <a:endParaRPr lang="en-US" sz="1100" dirty="0"/>
          </a:p>
        </p:txBody>
      </p:sp>
      <p:sp>
        <p:nvSpPr>
          <p:cNvPr id="49" name="Shape 47"/>
          <p:cNvSpPr/>
          <p:nvPr/>
        </p:nvSpPr>
        <p:spPr>
          <a:xfrm>
            <a:off x="4101084" y="1709928"/>
            <a:ext cx="2912364" cy="0"/>
          </a:xfrm>
          <a:prstGeom prst="line">
            <a:avLst/>
          </a:prstGeom>
          <a:noFill/>
          <a:ln w="9525">
            <a:solidFill>
              <a:srgbClr val="51606B"/>
            </a:solidFill>
            <a:prstDash val="solid"/>
          </a:ln>
        </p:spPr>
      </p:sp>
      <p:sp>
        <p:nvSpPr>
          <p:cNvPr id="50" name="Text 48"/>
          <p:cNvSpPr txBox="1"/>
          <p:nvPr/>
        </p:nvSpPr>
        <p:spPr>
          <a:xfrm>
            <a:off x="4101084" y="1828800"/>
            <a:ext cx="29123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暗証番号</a:t>
            </a:r>
            <a:pPr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/ PIN code</a:t>
            </a:r>
            <a:endParaRPr lang="en-US" sz="1100" dirty="0"/>
          </a:p>
        </p:txBody>
      </p:sp>
      <p:sp>
        <p:nvSpPr>
          <p:cNvPr id="51" name="カード2の番号の欄"/>
          <p:cNvSpPr/>
          <p:nvPr/>
        </p:nvSpPr>
        <p:spPr>
          <a:xfrm>
            <a:off x="4101084" y="2066544"/>
            <a:ext cx="2912364" cy="502920"/>
          </a:xfrm>
          <a:prstGeom prst="roundRect">
            <a:avLst>
              <a:gd name="adj" fmla="val 14545"/>
            </a:avLst>
          </a:prstGeom>
          <a:solidFill>
            <a:srgbClr val="F3F7FA"/>
          </a:solidFill>
          <a:ln w="12700">
            <a:solidFill>
              <a:srgbClr val="C9D3DA"/>
            </a:solidFill>
            <a:prstDash val="solid"/>
          </a:ln>
        </p:spPr>
      </p:sp>
      <p:sp>
        <p:nvSpPr>
          <p:cNvPr id="52" name="カード2の使える日"/>
          <p:cNvSpPr txBox="1"/>
          <p:nvPr/>
        </p:nvSpPr>
        <p:spPr>
          <a:xfrm>
            <a:off x="4101084" y="2633472"/>
            <a:ext cx="29123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【○月○日】から使えます</a:t>
            </a:r>
            <a:endParaRPr lang="en-US" sz="105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Valid from 【date】</a:t>
            </a:r>
            <a:endParaRPr lang="en-US" sz="1050" dirty="0"/>
          </a:p>
        </p:txBody>
      </p:sp>
      <p:sp>
        <p:nvSpPr>
          <p:cNvPr id="53" name="Text 51"/>
          <p:cNvSpPr txBox="1"/>
          <p:nvPr/>
        </p:nvSpPr>
        <p:spPr>
          <a:xfrm>
            <a:off x="4101084" y="3035808"/>
            <a:ext cx="29123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開け方</a:t>
            </a:r>
            <a:pPr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/ How to open</a:t>
            </a:r>
            <a:endParaRPr lang="en-US" sz="1050" dirty="0"/>
          </a:p>
        </p:txBody>
      </p:sp>
      <p:sp>
        <p:nvSpPr>
          <p:cNvPr id="54" name="テンキーの絵"/>
          <p:cNvSpPr/>
          <p:nvPr/>
        </p:nvSpPr>
        <p:spPr>
          <a:xfrm>
            <a:off x="4432859" y="3288182"/>
            <a:ext cx="307238" cy="409651"/>
          </a:xfrm>
          <a:prstGeom prst="roundRect">
            <a:avLst>
              <a:gd name="adj" fmla="val 13333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4485528" y="3352556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4564532" y="3352556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4643537" y="3352556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4485528" y="3431560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4564532" y="3431560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4643537" y="3431560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4485528" y="3510564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4564532" y="3510564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4643537" y="3510564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4485528" y="3589569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4564532" y="3589569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66" name="Text 64"/>
          <p:cNvSpPr txBox="1"/>
          <p:nvPr/>
        </p:nvSpPr>
        <p:spPr>
          <a:xfrm>
            <a:off x="4630369" y="3576401"/>
            <a:ext cx="70226" cy="702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16" b="1" dirty="0">
                <a:solidFill>
                  <a:srgbClr val="E4E8E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✓</a:t>
            </a:r>
            <a:endParaRPr lang="en-US" sz="416" dirty="0"/>
          </a:p>
        </p:txBody>
      </p:sp>
      <p:sp>
        <p:nvSpPr>
          <p:cNvPr id="67" name="Text 65"/>
          <p:cNvSpPr txBox="1"/>
          <p:nvPr/>
        </p:nvSpPr>
        <p:spPr>
          <a:xfrm>
            <a:off x="4128516" y="3767328"/>
            <a:ext cx="915924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番号を押す</a:t>
            </a:r>
            <a:endParaRPr lang="en-US" sz="850" dirty="0"/>
          </a:p>
        </p:txBody>
      </p:sp>
      <p:sp>
        <p:nvSpPr>
          <p:cNvPr id="68" name="Text 66"/>
          <p:cNvSpPr txBox="1"/>
          <p:nvPr/>
        </p:nvSpPr>
        <p:spPr>
          <a:xfrm>
            <a:off x="4128516" y="3961638"/>
            <a:ext cx="915924" cy="142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Enter your PIN</a:t>
            </a:r>
            <a:endParaRPr lang="en-US" sz="700" dirty="0"/>
          </a:p>
        </p:txBody>
      </p:sp>
      <p:sp>
        <p:nvSpPr>
          <p:cNvPr id="69" name="Shape 67"/>
          <p:cNvSpPr/>
          <p:nvPr/>
        </p:nvSpPr>
        <p:spPr>
          <a:xfrm>
            <a:off x="5006328" y="3447946"/>
            <a:ext cx="131088" cy="90123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70" name="確定のボタンの絵"/>
          <p:cNvSpPr/>
          <p:nvPr/>
        </p:nvSpPr>
        <p:spPr>
          <a:xfrm>
            <a:off x="5358293" y="3294035"/>
            <a:ext cx="397947" cy="397947"/>
          </a:xfrm>
          <a:prstGeom prst="ellipse">
            <a:avLst/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71" name="Text 69"/>
          <p:cNvSpPr txBox="1"/>
          <p:nvPr/>
        </p:nvSpPr>
        <p:spPr>
          <a:xfrm>
            <a:off x="5358293" y="3294035"/>
            <a:ext cx="397947" cy="3979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36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✓</a:t>
            </a:r>
            <a:endParaRPr lang="en-US" sz="1536" dirty="0"/>
          </a:p>
        </p:txBody>
      </p:sp>
      <p:sp>
        <p:nvSpPr>
          <p:cNvPr id="72" name="Text 70"/>
          <p:cNvSpPr txBox="1"/>
          <p:nvPr/>
        </p:nvSpPr>
        <p:spPr>
          <a:xfrm>
            <a:off x="5099304" y="3767328"/>
            <a:ext cx="915924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✓ を押す</a:t>
            </a:r>
            <a:endParaRPr lang="en-US" sz="850" dirty="0"/>
          </a:p>
        </p:txBody>
      </p:sp>
      <p:sp>
        <p:nvSpPr>
          <p:cNvPr id="73" name="Text 71"/>
          <p:cNvSpPr txBox="1"/>
          <p:nvPr/>
        </p:nvSpPr>
        <p:spPr>
          <a:xfrm>
            <a:off x="5099304" y="3961638"/>
            <a:ext cx="915924" cy="142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Press ✓</a:t>
            </a:r>
            <a:endParaRPr lang="en-US" sz="700" dirty="0"/>
          </a:p>
        </p:txBody>
      </p:sp>
      <p:sp>
        <p:nvSpPr>
          <p:cNvPr id="74" name="Shape 72"/>
          <p:cNvSpPr/>
          <p:nvPr/>
        </p:nvSpPr>
        <p:spPr>
          <a:xfrm>
            <a:off x="5977116" y="3447946"/>
            <a:ext cx="131088" cy="90123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75" name="緑色の光の絵"/>
          <p:cNvSpPr/>
          <p:nvPr/>
        </p:nvSpPr>
        <p:spPr>
          <a:xfrm>
            <a:off x="6329081" y="3294035"/>
            <a:ext cx="397947" cy="397947"/>
          </a:xfrm>
          <a:prstGeom prst="ellipse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6416863" y="3381817"/>
            <a:ext cx="222382" cy="222382"/>
          </a:xfrm>
          <a:prstGeom prst="ellipse">
            <a:avLst/>
          </a:prstGeom>
          <a:solidFill>
            <a:srgbClr val="3FBF7F"/>
          </a:solidFill>
          <a:ln w="12700">
            <a:solidFill>
              <a:srgbClr val="3FBF7F"/>
            </a:solidFill>
            <a:prstDash val="solid"/>
          </a:ln>
        </p:spPr>
      </p:sp>
      <p:sp>
        <p:nvSpPr>
          <p:cNvPr id="77" name="Text 75"/>
          <p:cNvSpPr txBox="1"/>
          <p:nvPr/>
        </p:nvSpPr>
        <p:spPr>
          <a:xfrm>
            <a:off x="6070092" y="3767328"/>
            <a:ext cx="915924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緑色に光ると開く</a:t>
            </a:r>
            <a:endParaRPr lang="en-US" sz="850" dirty="0"/>
          </a:p>
        </p:txBody>
      </p:sp>
      <p:sp>
        <p:nvSpPr>
          <p:cNvPr id="78" name="Text 76"/>
          <p:cNvSpPr txBox="1"/>
          <p:nvPr/>
        </p:nvSpPr>
        <p:spPr>
          <a:xfrm>
            <a:off x="6070092" y="3961638"/>
            <a:ext cx="915924" cy="142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Green light = open</a:t>
            </a:r>
            <a:endParaRPr lang="en-US" sz="700" dirty="0"/>
          </a:p>
        </p:txBody>
      </p:sp>
      <p:sp>
        <p:nvSpPr>
          <p:cNvPr id="79" name="カード2のお願い"/>
          <p:cNvSpPr txBox="1"/>
          <p:nvPr/>
        </p:nvSpPr>
        <p:spPr>
          <a:xfrm>
            <a:off x="4101084" y="4133088"/>
            <a:ext cx="29123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ほかの方に教えないでください</a:t>
            </a:r>
            <a:endParaRPr lang="en-US" sz="10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Do not share this code with anyone.</a:t>
            </a:r>
            <a:endParaRPr lang="en-US" sz="1050" dirty="0"/>
          </a:p>
        </p:txBody>
      </p:sp>
      <p:sp>
        <p:nvSpPr>
          <p:cNvPr id="80" name="カード2の連絡先の囲み"/>
          <p:cNvSpPr/>
          <p:nvPr/>
        </p:nvSpPr>
        <p:spPr>
          <a:xfrm>
            <a:off x="4027932" y="4640580"/>
            <a:ext cx="3058668" cy="457200"/>
          </a:xfrm>
          <a:prstGeom prst="roundRect">
            <a:avLst>
              <a:gd name="adj" fmla="val 16000"/>
            </a:avLst>
          </a:prstGeom>
          <a:solidFill>
            <a:srgbClr val="FFF4E0"/>
          </a:solidFill>
          <a:ln w="12700">
            <a:solidFill>
              <a:srgbClr val="E0A040"/>
            </a:solidFill>
            <a:prstDash val="solid"/>
          </a:ln>
        </p:spPr>
      </p:sp>
      <p:sp>
        <p:nvSpPr>
          <p:cNvPr id="81" name="カード2の連絡先"/>
          <p:cNvSpPr txBox="1"/>
          <p:nvPr/>
        </p:nvSpPr>
        <p:spPr>
          <a:xfrm>
            <a:off x="4101084" y="4686300"/>
            <a:ext cx="29123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お困りのとき / Help：</a:t>
            </a:r>
            <a:pPr algn="ctr" indent="0" marL="0">
              <a:buNone/>
            </a:pPr>
            <a:r>
              <a:rPr lang="en-US" sz="12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【電話番号】</a:t>
            </a:r>
            <a:endParaRPr lang="en-US" sz="900" dirty="0"/>
          </a:p>
        </p:txBody>
      </p:sp>
      <p:sp>
        <p:nvSpPr>
          <p:cNvPr id="82" name="カード3の枠"/>
          <p:cNvSpPr/>
          <p:nvPr/>
        </p:nvSpPr>
        <p:spPr>
          <a:xfrm>
            <a:off x="365760" y="5481828"/>
            <a:ext cx="3278124" cy="4841748"/>
          </a:xfrm>
          <a:prstGeom prst="roundRect">
            <a:avLst>
              <a:gd name="adj" fmla="val 3347"/>
            </a:avLst>
          </a:prstGeom>
          <a:solidFill>
            <a:srgbClr val="FFFFFF"/>
          </a:solidFill>
          <a:ln w="19050">
            <a:solidFill>
              <a:srgbClr val="06405A"/>
            </a:solidFill>
            <a:prstDash val="solid"/>
          </a:ln>
        </p:spPr>
      </p:sp>
      <p:sp>
        <p:nvSpPr>
          <p:cNvPr id="83" name="カード3の見出しの囲み"/>
          <p:cNvSpPr/>
          <p:nvPr/>
        </p:nvSpPr>
        <p:spPr>
          <a:xfrm>
            <a:off x="365760" y="5481828"/>
            <a:ext cx="3278124" cy="777240"/>
          </a:xfrm>
          <a:prstGeom prst="roundRect">
            <a:avLst>
              <a:gd name="adj" fmla="val 14118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84" name="Shape 82"/>
          <p:cNvSpPr/>
          <p:nvPr/>
        </p:nvSpPr>
        <p:spPr>
          <a:xfrm>
            <a:off x="365760" y="5939028"/>
            <a:ext cx="3278124" cy="320040"/>
          </a:xfrm>
          <a:prstGeom prst="rect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85" name="カード3の建物名"/>
          <p:cNvSpPr txBox="1"/>
          <p:nvPr/>
        </p:nvSpPr>
        <p:spPr>
          <a:xfrm>
            <a:off x="548640" y="5527548"/>
            <a:ext cx="29123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【建物名】</a:t>
            </a:r>
            <a:endParaRPr lang="en-US" sz="1100" dirty="0"/>
          </a:p>
        </p:txBody>
      </p:sp>
      <p:sp>
        <p:nvSpPr>
          <p:cNvPr id="86" name="カード3の見出し"/>
          <p:cNvSpPr txBox="1"/>
          <p:nvPr/>
        </p:nvSpPr>
        <p:spPr>
          <a:xfrm>
            <a:off x="548640" y="5765292"/>
            <a:ext cx="29123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玄関の暗証番号</a:t>
            </a:r>
            <a:endParaRPr lang="en-US" sz="16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11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Your PIN code</a:t>
            </a:r>
            <a:endParaRPr lang="en-US" sz="1600" dirty="0"/>
          </a:p>
        </p:txBody>
      </p:sp>
      <p:sp>
        <p:nvSpPr>
          <p:cNvPr id="87" name="Text 85"/>
          <p:cNvSpPr txBox="1"/>
          <p:nvPr/>
        </p:nvSpPr>
        <p:spPr>
          <a:xfrm>
            <a:off x="548640" y="6350508"/>
            <a:ext cx="29123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お名前</a:t>
            </a:r>
            <a:pPr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/ Name</a:t>
            </a:r>
            <a:endParaRPr lang="en-US" sz="1100" dirty="0"/>
          </a:p>
        </p:txBody>
      </p:sp>
      <p:sp>
        <p:nvSpPr>
          <p:cNvPr id="88" name="Shape 86"/>
          <p:cNvSpPr/>
          <p:nvPr/>
        </p:nvSpPr>
        <p:spPr>
          <a:xfrm>
            <a:off x="548640" y="6825996"/>
            <a:ext cx="2912364" cy="0"/>
          </a:xfrm>
          <a:prstGeom prst="line">
            <a:avLst/>
          </a:prstGeom>
          <a:noFill/>
          <a:ln w="9525">
            <a:solidFill>
              <a:srgbClr val="51606B"/>
            </a:solidFill>
            <a:prstDash val="solid"/>
          </a:ln>
        </p:spPr>
      </p:sp>
      <p:sp>
        <p:nvSpPr>
          <p:cNvPr id="89" name="Text 87"/>
          <p:cNvSpPr txBox="1"/>
          <p:nvPr/>
        </p:nvSpPr>
        <p:spPr>
          <a:xfrm>
            <a:off x="548640" y="6944868"/>
            <a:ext cx="29123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暗証番号</a:t>
            </a:r>
            <a:pPr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/ PIN code</a:t>
            </a:r>
            <a:endParaRPr lang="en-US" sz="1100" dirty="0"/>
          </a:p>
        </p:txBody>
      </p:sp>
      <p:sp>
        <p:nvSpPr>
          <p:cNvPr id="90" name="カード3の番号の欄"/>
          <p:cNvSpPr/>
          <p:nvPr/>
        </p:nvSpPr>
        <p:spPr>
          <a:xfrm>
            <a:off x="548640" y="7182612"/>
            <a:ext cx="2912364" cy="502920"/>
          </a:xfrm>
          <a:prstGeom prst="roundRect">
            <a:avLst>
              <a:gd name="adj" fmla="val 14545"/>
            </a:avLst>
          </a:prstGeom>
          <a:solidFill>
            <a:srgbClr val="F3F7FA"/>
          </a:solidFill>
          <a:ln w="12700">
            <a:solidFill>
              <a:srgbClr val="C9D3DA"/>
            </a:solidFill>
            <a:prstDash val="solid"/>
          </a:ln>
        </p:spPr>
      </p:sp>
      <p:sp>
        <p:nvSpPr>
          <p:cNvPr id="91" name="カード3の使える日"/>
          <p:cNvSpPr txBox="1"/>
          <p:nvPr/>
        </p:nvSpPr>
        <p:spPr>
          <a:xfrm>
            <a:off x="548640" y="7749540"/>
            <a:ext cx="29123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【○月○日】から使えます</a:t>
            </a:r>
            <a:endParaRPr lang="en-US" sz="105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Valid from 【date】</a:t>
            </a:r>
            <a:endParaRPr lang="en-US" sz="1050" dirty="0"/>
          </a:p>
        </p:txBody>
      </p:sp>
      <p:sp>
        <p:nvSpPr>
          <p:cNvPr id="92" name="Text 90"/>
          <p:cNvSpPr txBox="1"/>
          <p:nvPr/>
        </p:nvSpPr>
        <p:spPr>
          <a:xfrm>
            <a:off x="548640" y="8151876"/>
            <a:ext cx="29123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開け方</a:t>
            </a:r>
            <a:pPr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/ How to open</a:t>
            </a:r>
            <a:endParaRPr lang="en-US" sz="1050" dirty="0"/>
          </a:p>
        </p:txBody>
      </p:sp>
      <p:sp>
        <p:nvSpPr>
          <p:cNvPr id="93" name="テンキーの絵"/>
          <p:cNvSpPr/>
          <p:nvPr/>
        </p:nvSpPr>
        <p:spPr>
          <a:xfrm>
            <a:off x="880415" y="8404250"/>
            <a:ext cx="307238" cy="409651"/>
          </a:xfrm>
          <a:prstGeom prst="roundRect">
            <a:avLst>
              <a:gd name="adj" fmla="val 13333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94" name="Shape 92"/>
          <p:cNvSpPr/>
          <p:nvPr/>
        </p:nvSpPr>
        <p:spPr>
          <a:xfrm>
            <a:off x="933084" y="8468624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95" name="Shape 93"/>
          <p:cNvSpPr/>
          <p:nvPr/>
        </p:nvSpPr>
        <p:spPr>
          <a:xfrm>
            <a:off x="1012088" y="8468624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96" name="Shape 94"/>
          <p:cNvSpPr/>
          <p:nvPr/>
        </p:nvSpPr>
        <p:spPr>
          <a:xfrm>
            <a:off x="1091093" y="8468624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97" name="Shape 95"/>
          <p:cNvSpPr/>
          <p:nvPr/>
        </p:nvSpPr>
        <p:spPr>
          <a:xfrm>
            <a:off x="933084" y="8547628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98" name="Shape 96"/>
          <p:cNvSpPr/>
          <p:nvPr/>
        </p:nvSpPr>
        <p:spPr>
          <a:xfrm>
            <a:off x="1012088" y="8547628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99" name="Shape 97"/>
          <p:cNvSpPr/>
          <p:nvPr/>
        </p:nvSpPr>
        <p:spPr>
          <a:xfrm>
            <a:off x="1091093" y="8547628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00" name="Shape 98"/>
          <p:cNvSpPr/>
          <p:nvPr/>
        </p:nvSpPr>
        <p:spPr>
          <a:xfrm>
            <a:off x="933084" y="8626632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01" name="Shape 99"/>
          <p:cNvSpPr/>
          <p:nvPr/>
        </p:nvSpPr>
        <p:spPr>
          <a:xfrm>
            <a:off x="1012088" y="8626632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02" name="Shape 100"/>
          <p:cNvSpPr/>
          <p:nvPr/>
        </p:nvSpPr>
        <p:spPr>
          <a:xfrm>
            <a:off x="1091093" y="8626632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03" name="Shape 101"/>
          <p:cNvSpPr/>
          <p:nvPr/>
        </p:nvSpPr>
        <p:spPr>
          <a:xfrm>
            <a:off x="933084" y="8705637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04" name="Shape 102"/>
          <p:cNvSpPr/>
          <p:nvPr/>
        </p:nvSpPr>
        <p:spPr>
          <a:xfrm>
            <a:off x="1012088" y="8705637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05" name="Text 103"/>
          <p:cNvSpPr txBox="1"/>
          <p:nvPr/>
        </p:nvSpPr>
        <p:spPr>
          <a:xfrm>
            <a:off x="1077925" y="8692469"/>
            <a:ext cx="70226" cy="702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16" b="1" dirty="0">
                <a:solidFill>
                  <a:srgbClr val="E4E8E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✓</a:t>
            </a:r>
            <a:endParaRPr lang="en-US" sz="416" dirty="0"/>
          </a:p>
        </p:txBody>
      </p:sp>
      <p:sp>
        <p:nvSpPr>
          <p:cNvPr id="106" name="Text 104"/>
          <p:cNvSpPr txBox="1"/>
          <p:nvPr/>
        </p:nvSpPr>
        <p:spPr>
          <a:xfrm>
            <a:off x="576072" y="8883396"/>
            <a:ext cx="915924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番号を押す</a:t>
            </a:r>
            <a:endParaRPr lang="en-US" sz="850" dirty="0"/>
          </a:p>
        </p:txBody>
      </p:sp>
      <p:sp>
        <p:nvSpPr>
          <p:cNvPr id="107" name="Text 105"/>
          <p:cNvSpPr txBox="1"/>
          <p:nvPr/>
        </p:nvSpPr>
        <p:spPr>
          <a:xfrm>
            <a:off x="576072" y="9077706"/>
            <a:ext cx="915924" cy="142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Enter your PIN</a:t>
            </a:r>
            <a:endParaRPr lang="en-US" sz="700" dirty="0"/>
          </a:p>
        </p:txBody>
      </p:sp>
      <p:sp>
        <p:nvSpPr>
          <p:cNvPr id="108" name="Shape 106"/>
          <p:cNvSpPr/>
          <p:nvPr/>
        </p:nvSpPr>
        <p:spPr>
          <a:xfrm>
            <a:off x="1453884" y="8564014"/>
            <a:ext cx="131088" cy="90123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109" name="確定のボタンの絵"/>
          <p:cNvSpPr/>
          <p:nvPr/>
        </p:nvSpPr>
        <p:spPr>
          <a:xfrm>
            <a:off x="1805849" y="8410103"/>
            <a:ext cx="397947" cy="397947"/>
          </a:xfrm>
          <a:prstGeom prst="ellipse">
            <a:avLst/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110" name="Text 108"/>
          <p:cNvSpPr txBox="1"/>
          <p:nvPr/>
        </p:nvSpPr>
        <p:spPr>
          <a:xfrm>
            <a:off x="1805849" y="8410103"/>
            <a:ext cx="397947" cy="3979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36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✓</a:t>
            </a:r>
            <a:endParaRPr lang="en-US" sz="1536" dirty="0"/>
          </a:p>
        </p:txBody>
      </p:sp>
      <p:sp>
        <p:nvSpPr>
          <p:cNvPr id="111" name="Text 109"/>
          <p:cNvSpPr txBox="1"/>
          <p:nvPr/>
        </p:nvSpPr>
        <p:spPr>
          <a:xfrm>
            <a:off x="1546860" y="8883396"/>
            <a:ext cx="915924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✓ を押す</a:t>
            </a:r>
            <a:endParaRPr lang="en-US" sz="850" dirty="0"/>
          </a:p>
        </p:txBody>
      </p:sp>
      <p:sp>
        <p:nvSpPr>
          <p:cNvPr id="112" name="Text 110"/>
          <p:cNvSpPr txBox="1"/>
          <p:nvPr/>
        </p:nvSpPr>
        <p:spPr>
          <a:xfrm>
            <a:off x="1546860" y="9077706"/>
            <a:ext cx="915924" cy="142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Press ✓</a:t>
            </a:r>
            <a:endParaRPr lang="en-US" sz="700" dirty="0"/>
          </a:p>
        </p:txBody>
      </p:sp>
      <p:sp>
        <p:nvSpPr>
          <p:cNvPr id="113" name="Shape 111"/>
          <p:cNvSpPr/>
          <p:nvPr/>
        </p:nvSpPr>
        <p:spPr>
          <a:xfrm>
            <a:off x="2424672" y="8564014"/>
            <a:ext cx="131088" cy="90123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114" name="緑色の光の絵"/>
          <p:cNvSpPr/>
          <p:nvPr/>
        </p:nvSpPr>
        <p:spPr>
          <a:xfrm>
            <a:off x="2776637" y="8410103"/>
            <a:ext cx="397947" cy="397947"/>
          </a:xfrm>
          <a:prstGeom prst="ellipse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115" name="Shape 113"/>
          <p:cNvSpPr/>
          <p:nvPr/>
        </p:nvSpPr>
        <p:spPr>
          <a:xfrm>
            <a:off x="2864419" y="8497885"/>
            <a:ext cx="222382" cy="222382"/>
          </a:xfrm>
          <a:prstGeom prst="ellipse">
            <a:avLst/>
          </a:prstGeom>
          <a:solidFill>
            <a:srgbClr val="3FBF7F"/>
          </a:solidFill>
          <a:ln w="12700">
            <a:solidFill>
              <a:srgbClr val="3FBF7F"/>
            </a:solidFill>
            <a:prstDash val="solid"/>
          </a:ln>
        </p:spPr>
      </p:sp>
      <p:sp>
        <p:nvSpPr>
          <p:cNvPr id="116" name="Text 114"/>
          <p:cNvSpPr txBox="1"/>
          <p:nvPr/>
        </p:nvSpPr>
        <p:spPr>
          <a:xfrm>
            <a:off x="2517648" y="8883396"/>
            <a:ext cx="915924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緑色に光ると開く</a:t>
            </a:r>
            <a:endParaRPr lang="en-US" sz="850" dirty="0"/>
          </a:p>
        </p:txBody>
      </p:sp>
      <p:sp>
        <p:nvSpPr>
          <p:cNvPr id="117" name="Text 115"/>
          <p:cNvSpPr txBox="1"/>
          <p:nvPr/>
        </p:nvSpPr>
        <p:spPr>
          <a:xfrm>
            <a:off x="2517648" y="9077706"/>
            <a:ext cx="915924" cy="142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Green light = open</a:t>
            </a:r>
            <a:endParaRPr lang="en-US" sz="700" dirty="0"/>
          </a:p>
        </p:txBody>
      </p:sp>
      <p:sp>
        <p:nvSpPr>
          <p:cNvPr id="118" name="カード3のお願い"/>
          <p:cNvSpPr txBox="1"/>
          <p:nvPr/>
        </p:nvSpPr>
        <p:spPr>
          <a:xfrm>
            <a:off x="548640" y="9249156"/>
            <a:ext cx="29123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ほかの方に教えないでください</a:t>
            </a:r>
            <a:endParaRPr lang="en-US" sz="10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Do not share this code with anyone.</a:t>
            </a:r>
            <a:endParaRPr lang="en-US" sz="1050" dirty="0"/>
          </a:p>
        </p:txBody>
      </p:sp>
      <p:sp>
        <p:nvSpPr>
          <p:cNvPr id="119" name="カード3の連絡先の囲み"/>
          <p:cNvSpPr/>
          <p:nvPr/>
        </p:nvSpPr>
        <p:spPr>
          <a:xfrm>
            <a:off x="475488" y="9756648"/>
            <a:ext cx="3058668" cy="457200"/>
          </a:xfrm>
          <a:prstGeom prst="roundRect">
            <a:avLst>
              <a:gd name="adj" fmla="val 16000"/>
            </a:avLst>
          </a:prstGeom>
          <a:solidFill>
            <a:srgbClr val="FFF4E0"/>
          </a:solidFill>
          <a:ln w="12700">
            <a:solidFill>
              <a:srgbClr val="E0A040"/>
            </a:solidFill>
            <a:prstDash val="solid"/>
          </a:ln>
        </p:spPr>
      </p:sp>
      <p:sp>
        <p:nvSpPr>
          <p:cNvPr id="120" name="カード3の連絡先"/>
          <p:cNvSpPr txBox="1"/>
          <p:nvPr/>
        </p:nvSpPr>
        <p:spPr>
          <a:xfrm>
            <a:off x="548640" y="9802368"/>
            <a:ext cx="29123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お困りのとき / Help：</a:t>
            </a:r>
            <a:pPr algn="ctr" indent="0" marL="0">
              <a:buNone/>
            </a:pPr>
            <a:r>
              <a:rPr lang="en-US" sz="12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【電話番号】</a:t>
            </a:r>
            <a:endParaRPr lang="en-US" sz="900" dirty="0"/>
          </a:p>
        </p:txBody>
      </p:sp>
      <p:sp>
        <p:nvSpPr>
          <p:cNvPr id="121" name="カード4の枠"/>
          <p:cNvSpPr/>
          <p:nvPr/>
        </p:nvSpPr>
        <p:spPr>
          <a:xfrm>
            <a:off x="3918204" y="5481828"/>
            <a:ext cx="3278124" cy="4841748"/>
          </a:xfrm>
          <a:prstGeom prst="roundRect">
            <a:avLst>
              <a:gd name="adj" fmla="val 3347"/>
            </a:avLst>
          </a:prstGeom>
          <a:solidFill>
            <a:srgbClr val="FFFFFF"/>
          </a:solidFill>
          <a:ln w="19050">
            <a:solidFill>
              <a:srgbClr val="06405A"/>
            </a:solidFill>
            <a:prstDash val="solid"/>
          </a:ln>
        </p:spPr>
      </p:sp>
      <p:sp>
        <p:nvSpPr>
          <p:cNvPr id="122" name="カード4の見出しの囲み"/>
          <p:cNvSpPr/>
          <p:nvPr/>
        </p:nvSpPr>
        <p:spPr>
          <a:xfrm>
            <a:off x="3918204" y="5481828"/>
            <a:ext cx="3278124" cy="777240"/>
          </a:xfrm>
          <a:prstGeom prst="roundRect">
            <a:avLst>
              <a:gd name="adj" fmla="val 14118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123" name="Shape 121"/>
          <p:cNvSpPr/>
          <p:nvPr/>
        </p:nvSpPr>
        <p:spPr>
          <a:xfrm>
            <a:off x="3918204" y="5939028"/>
            <a:ext cx="3278124" cy="320040"/>
          </a:xfrm>
          <a:prstGeom prst="rect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124" name="カード4の建物名"/>
          <p:cNvSpPr txBox="1"/>
          <p:nvPr/>
        </p:nvSpPr>
        <p:spPr>
          <a:xfrm>
            <a:off x="4101084" y="5527548"/>
            <a:ext cx="29123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【建物名】</a:t>
            </a:r>
            <a:endParaRPr lang="en-US" sz="1100" dirty="0"/>
          </a:p>
        </p:txBody>
      </p:sp>
      <p:sp>
        <p:nvSpPr>
          <p:cNvPr id="125" name="カード4の見出し"/>
          <p:cNvSpPr txBox="1"/>
          <p:nvPr/>
        </p:nvSpPr>
        <p:spPr>
          <a:xfrm>
            <a:off x="4101084" y="5765292"/>
            <a:ext cx="29123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玄関の暗証番号</a:t>
            </a:r>
            <a:endParaRPr lang="en-US" sz="16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11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Your PIN code</a:t>
            </a:r>
            <a:endParaRPr lang="en-US" sz="1600" dirty="0"/>
          </a:p>
        </p:txBody>
      </p:sp>
      <p:sp>
        <p:nvSpPr>
          <p:cNvPr id="126" name="Text 124"/>
          <p:cNvSpPr txBox="1"/>
          <p:nvPr/>
        </p:nvSpPr>
        <p:spPr>
          <a:xfrm>
            <a:off x="4101084" y="6350508"/>
            <a:ext cx="29123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お名前</a:t>
            </a:r>
            <a:pPr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/ Name</a:t>
            </a:r>
            <a:endParaRPr lang="en-US" sz="1100" dirty="0"/>
          </a:p>
        </p:txBody>
      </p:sp>
      <p:sp>
        <p:nvSpPr>
          <p:cNvPr id="127" name="Shape 125"/>
          <p:cNvSpPr/>
          <p:nvPr/>
        </p:nvSpPr>
        <p:spPr>
          <a:xfrm>
            <a:off x="4101084" y="6825996"/>
            <a:ext cx="2912364" cy="0"/>
          </a:xfrm>
          <a:prstGeom prst="line">
            <a:avLst/>
          </a:prstGeom>
          <a:noFill/>
          <a:ln w="9525">
            <a:solidFill>
              <a:srgbClr val="51606B"/>
            </a:solidFill>
            <a:prstDash val="solid"/>
          </a:ln>
        </p:spPr>
      </p:sp>
      <p:sp>
        <p:nvSpPr>
          <p:cNvPr id="128" name="Text 126"/>
          <p:cNvSpPr txBox="1"/>
          <p:nvPr/>
        </p:nvSpPr>
        <p:spPr>
          <a:xfrm>
            <a:off x="4101084" y="6944868"/>
            <a:ext cx="29123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暗証番号</a:t>
            </a:r>
            <a:pPr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/ PIN code</a:t>
            </a:r>
            <a:endParaRPr lang="en-US" sz="1100" dirty="0"/>
          </a:p>
        </p:txBody>
      </p:sp>
      <p:sp>
        <p:nvSpPr>
          <p:cNvPr id="129" name="カード4の番号の欄"/>
          <p:cNvSpPr/>
          <p:nvPr/>
        </p:nvSpPr>
        <p:spPr>
          <a:xfrm>
            <a:off x="4101084" y="7182612"/>
            <a:ext cx="2912364" cy="502920"/>
          </a:xfrm>
          <a:prstGeom prst="roundRect">
            <a:avLst>
              <a:gd name="adj" fmla="val 14545"/>
            </a:avLst>
          </a:prstGeom>
          <a:solidFill>
            <a:srgbClr val="F3F7FA"/>
          </a:solidFill>
          <a:ln w="12700">
            <a:solidFill>
              <a:srgbClr val="C9D3DA"/>
            </a:solidFill>
            <a:prstDash val="solid"/>
          </a:ln>
        </p:spPr>
      </p:sp>
      <p:sp>
        <p:nvSpPr>
          <p:cNvPr id="130" name="カード4の使える日"/>
          <p:cNvSpPr txBox="1"/>
          <p:nvPr/>
        </p:nvSpPr>
        <p:spPr>
          <a:xfrm>
            <a:off x="4101084" y="7749540"/>
            <a:ext cx="29123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【○月○日】から使えます</a:t>
            </a:r>
            <a:endParaRPr lang="en-US" sz="105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Valid from 【date】</a:t>
            </a:r>
            <a:endParaRPr lang="en-US" sz="1050" dirty="0"/>
          </a:p>
        </p:txBody>
      </p:sp>
      <p:sp>
        <p:nvSpPr>
          <p:cNvPr id="131" name="Text 129"/>
          <p:cNvSpPr txBox="1"/>
          <p:nvPr/>
        </p:nvSpPr>
        <p:spPr>
          <a:xfrm>
            <a:off x="4101084" y="8151876"/>
            <a:ext cx="29123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開け方</a:t>
            </a:r>
            <a:pPr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/ How to open</a:t>
            </a:r>
            <a:endParaRPr lang="en-US" sz="1050" dirty="0"/>
          </a:p>
        </p:txBody>
      </p:sp>
      <p:sp>
        <p:nvSpPr>
          <p:cNvPr id="132" name="テンキーの絵"/>
          <p:cNvSpPr/>
          <p:nvPr/>
        </p:nvSpPr>
        <p:spPr>
          <a:xfrm>
            <a:off x="4432859" y="8404250"/>
            <a:ext cx="307238" cy="409651"/>
          </a:xfrm>
          <a:prstGeom prst="roundRect">
            <a:avLst>
              <a:gd name="adj" fmla="val 13333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133" name="Shape 131"/>
          <p:cNvSpPr/>
          <p:nvPr/>
        </p:nvSpPr>
        <p:spPr>
          <a:xfrm>
            <a:off x="4485528" y="8468624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34" name="Shape 132"/>
          <p:cNvSpPr/>
          <p:nvPr/>
        </p:nvSpPr>
        <p:spPr>
          <a:xfrm>
            <a:off x="4564532" y="8468624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35" name="Shape 133"/>
          <p:cNvSpPr/>
          <p:nvPr/>
        </p:nvSpPr>
        <p:spPr>
          <a:xfrm>
            <a:off x="4643537" y="8468624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36" name="Shape 134"/>
          <p:cNvSpPr/>
          <p:nvPr/>
        </p:nvSpPr>
        <p:spPr>
          <a:xfrm>
            <a:off x="4485528" y="8547628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37" name="Shape 135"/>
          <p:cNvSpPr/>
          <p:nvPr/>
        </p:nvSpPr>
        <p:spPr>
          <a:xfrm>
            <a:off x="4564532" y="8547628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38" name="Shape 136"/>
          <p:cNvSpPr/>
          <p:nvPr/>
        </p:nvSpPr>
        <p:spPr>
          <a:xfrm>
            <a:off x="4643537" y="8547628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39" name="Shape 137"/>
          <p:cNvSpPr/>
          <p:nvPr/>
        </p:nvSpPr>
        <p:spPr>
          <a:xfrm>
            <a:off x="4485528" y="8626632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40" name="Shape 138"/>
          <p:cNvSpPr/>
          <p:nvPr/>
        </p:nvSpPr>
        <p:spPr>
          <a:xfrm>
            <a:off x="4564532" y="8626632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41" name="Shape 139"/>
          <p:cNvSpPr/>
          <p:nvPr/>
        </p:nvSpPr>
        <p:spPr>
          <a:xfrm>
            <a:off x="4643537" y="8626632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42" name="Shape 140"/>
          <p:cNvSpPr/>
          <p:nvPr/>
        </p:nvSpPr>
        <p:spPr>
          <a:xfrm>
            <a:off x="4485528" y="8705637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43" name="Shape 141"/>
          <p:cNvSpPr/>
          <p:nvPr/>
        </p:nvSpPr>
        <p:spPr>
          <a:xfrm>
            <a:off x="4564532" y="8705637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44" name="Text 142"/>
          <p:cNvSpPr txBox="1"/>
          <p:nvPr/>
        </p:nvSpPr>
        <p:spPr>
          <a:xfrm>
            <a:off x="4630369" y="8692469"/>
            <a:ext cx="70226" cy="702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16" b="1" dirty="0">
                <a:solidFill>
                  <a:srgbClr val="E4E8E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✓</a:t>
            </a:r>
            <a:endParaRPr lang="en-US" sz="416" dirty="0"/>
          </a:p>
        </p:txBody>
      </p:sp>
      <p:sp>
        <p:nvSpPr>
          <p:cNvPr id="145" name="Text 143"/>
          <p:cNvSpPr txBox="1"/>
          <p:nvPr/>
        </p:nvSpPr>
        <p:spPr>
          <a:xfrm>
            <a:off x="4128516" y="8883396"/>
            <a:ext cx="915924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番号を押す</a:t>
            </a:r>
            <a:endParaRPr lang="en-US" sz="850" dirty="0"/>
          </a:p>
        </p:txBody>
      </p:sp>
      <p:sp>
        <p:nvSpPr>
          <p:cNvPr id="146" name="Text 144"/>
          <p:cNvSpPr txBox="1"/>
          <p:nvPr/>
        </p:nvSpPr>
        <p:spPr>
          <a:xfrm>
            <a:off x="4128516" y="9077706"/>
            <a:ext cx="915924" cy="142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Enter your PIN</a:t>
            </a:r>
            <a:endParaRPr lang="en-US" sz="700" dirty="0"/>
          </a:p>
        </p:txBody>
      </p:sp>
      <p:sp>
        <p:nvSpPr>
          <p:cNvPr id="147" name="Shape 145"/>
          <p:cNvSpPr/>
          <p:nvPr/>
        </p:nvSpPr>
        <p:spPr>
          <a:xfrm>
            <a:off x="5006328" y="8564014"/>
            <a:ext cx="131088" cy="90123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148" name="確定のボタンの絵"/>
          <p:cNvSpPr/>
          <p:nvPr/>
        </p:nvSpPr>
        <p:spPr>
          <a:xfrm>
            <a:off x="5358293" y="8410103"/>
            <a:ext cx="397947" cy="397947"/>
          </a:xfrm>
          <a:prstGeom prst="ellipse">
            <a:avLst/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149" name="Text 147"/>
          <p:cNvSpPr txBox="1"/>
          <p:nvPr/>
        </p:nvSpPr>
        <p:spPr>
          <a:xfrm>
            <a:off x="5358293" y="8410103"/>
            <a:ext cx="397947" cy="3979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36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✓</a:t>
            </a:r>
            <a:endParaRPr lang="en-US" sz="1536" dirty="0"/>
          </a:p>
        </p:txBody>
      </p:sp>
      <p:sp>
        <p:nvSpPr>
          <p:cNvPr id="150" name="Text 148"/>
          <p:cNvSpPr txBox="1"/>
          <p:nvPr/>
        </p:nvSpPr>
        <p:spPr>
          <a:xfrm>
            <a:off x="5099304" y="8883396"/>
            <a:ext cx="915924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✓ を押す</a:t>
            </a:r>
            <a:endParaRPr lang="en-US" sz="850" dirty="0"/>
          </a:p>
        </p:txBody>
      </p:sp>
      <p:sp>
        <p:nvSpPr>
          <p:cNvPr id="151" name="Text 149"/>
          <p:cNvSpPr txBox="1"/>
          <p:nvPr/>
        </p:nvSpPr>
        <p:spPr>
          <a:xfrm>
            <a:off x="5099304" y="9077706"/>
            <a:ext cx="915924" cy="142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Press ✓</a:t>
            </a:r>
            <a:endParaRPr lang="en-US" sz="700" dirty="0"/>
          </a:p>
        </p:txBody>
      </p:sp>
      <p:sp>
        <p:nvSpPr>
          <p:cNvPr id="152" name="Shape 150"/>
          <p:cNvSpPr/>
          <p:nvPr/>
        </p:nvSpPr>
        <p:spPr>
          <a:xfrm>
            <a:off x="5977116" y="8564014"/>
            <a:ext cx="131088" cy="90123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153" name="緑色の光の絵"/>
          <p:cNvSpPr/>
          <p:nvPr/>
        </p:nvSpPr>
        <p:spPr>
          <a:xfrm>
            <a:off x="6329081" y="8410103"/>
            <a:ext cx="397947" cy="397947"/>
          </a:xfrm>
          <a:prstGeom prst="ellipse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154" name="Shape 152"/>
          <p:cNvSpPr/>
          <p:nvPr/>
        </p:nvSpPr>
        <p:spPr>
          <a:xfrm>
            <a:off x="6416863" y="8497885"/>
            <a:ext cx="222382" cy="222382"/>
          </a:xfrm>
          <a:prstGeom prst="ellipse">
            <a:avLst/>
          </a:prstGeom>
          <a:solidFill>
            <a:srgbClr val="3FBF7F"/>
          </a:solidFill>
          <a:ln w="12700">
            <a:solidFill>
              <a:srgbClr val="3FBF7F"/>
            </a:solidFill>
            <a:prstDash val="solid"/>
          </a:ln>
        </p:spPr>
      </p:sp>
      <p:sp>
        <p:nvSpPr>
          <p:cNvPr id="155" name="Text 153"/>
          <p:cNvSpPr txBox="1"/>
          <p:nvPr/>
        </p:nvSpPr>
        <p:spPr>
          <a:xfrm>
            <a:off x="6070092" y="8883396"/>
            <a:ext cx="915924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緑色に光ると開く</a:t>
            </a:r>
            <a:endParaRPr lang="en-US" sz="850" dirty="0"/>
          </a:p>
        </p:txBody>
      </p:sp>
      <p:sp>
        <p:nvSpPr>
          <p:cNvPr id="156" name="Text 154"/>
          <p:cNvSpPr txBox="1"/>
          <p:nvPr/>
        </p:nvSpPr>
        <p:spPr>
          <a:xfrm>
            <a:off x="6070092" y="9077706"/>
            <a:ext cx="915924" cy="142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Green light = open</a:t>
            </a:r>
            <a:endParaRPr lang="en-US" sz="700" dirty="0"/>
          </a:p>
        </p:txBody>
      </p:sp>
      <p:sp>
        <p:nvSpPr>
          <p:cNvPr id="157" name="カード4のお願い"/>
          <p:cNvSpPr txBox="1"/>
          <p:nvPr/>
        </p:nvSpPr>
        <p:spPr>
          <a:xfrm>
            <a:off x="4101084" y="9249156"/>
            <a:ext cx="29123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ほかの方に教えないでください</a:t>
            </a:r>
            <a:endParaRPr lang="en-US" sz="10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Do not share this code with anyone.</a:t>
            </a:r>
            <a:endParaRPr lang="en-US" sz="1050" dirty="0"/>
          </a:p>
        </p:txBody>
      </p:sp>
      <p:sp>
        <p:nvSpPr>
          <p:cNvPr id="158" name="カード4の連絡先の囲み"/>
          <p:cNvSpPr/>
          <p:nvPr/>
        </p:nvSpPr>
        <p:spPr>
          <a:xfrm>
            <a:off x="4027932" y="9756648"/>
            <a:ext cx="3058668" cy="457200"/>
          </a:xfrm>
          <a:prstGeom prst="roundRect">
            <a:avLst>
              <a:gd name="adj" fmla="val 16000"/>
            </a:avLst>
          </a:prstGeom>
          <a:solidFill>
            <a:srgbClr val="FFF4E0"/>
          </a:solidFill>
          <a:ln w="12700">
            <a:solidFill>
              <a:srgbClr val="E0A040"/>
            </a:solidFill>
            <a:prstDash val="solid"/>
          </a:ln>
        </p:spPr>
      </p:sp>
      <p:sp>
        <p:nvSpPr>
          <p:cNvPr id="159" name="カード4の連絡先"/>
          <p:cNvSpPr txBox="1"/>
          <p:nvPr/>
        </p:nvSpPr>
        <p:spPr>
          <a:xfrm>
            <a:off x="4101084" y="9802368"/>
            <a:ext cx="29123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お困りのとき / Help：</a:t>
            </a:r>
            <a:pPr algn="ctr" indent="0" marL="0">
              <a:buNone/>
            </a:pPr>
            <a:r>
              <a:rPr lang="en-US" sz="12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【電話番号】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Yu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スマートロックに変わりますのお知らせ（9j・900j）</dc:title>
  <dc:subject>PptxGenJS Presentation</dc:subject>
  <dc:creator>RemoteLOCK サポート</dc:creator>
  <cp:lastModifiedBy>RemoteLOCK サポート</cp:lastModifiedBy>
  <cp:revision>1</cp:revision>
  <dcterms:created xsi:type="dcterms:W3CDTF">2026-10-10T23:49:25Z</dcterms:created>
  <dcterms:modified xsi:type="dcterms:W3CDTF">2026-10-10T23:49:25Z</dcterms:modified>
</cp:coreProperties>
</file>