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】の中を書き換えてから印刷してください。
番号を押しただけで開く設定（工場出荷の状態）のときの面です。設定に合う面だけを印刷してください。
500i はタイマー式のオートロックです。オートロックを使っているときも、お出かけのときはボタンで鍵をかけていただく文面をおすすめします。オートロックの時間は10分ほどの長めにしてください（記事「500iの簡易オートロッ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】の中を書き換えてから印刷してください。
番号を押しただけで開く設定（工場出荷の状態）のときの面です。設定に合う面だけを印刷してください。
500i はタイマー式のオートロックです。オートロックを使っているときも、お出かけのときはボタンで鍵をかけていただく文面をおすすめします。オートロックの時間は10分ほどの長めにしてください（記事「500iの簡易オートロッ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】の中を書き換えてから印刷してください。
番号を押しただけで開く設定（工場出荷の状態）のときのカードです。
印刷したあと、点線で4枚に切り分けてください。お名前と暗証番号は手書きで書き込み、封筒に入れてご本人にお渡しください。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】の中を書き換えてから印刷してください。
確定のボタン（上の楕円形のボタン）を押す設定のときの面です。設定に合う面だけを印刷してください。
500i はタイマー式のオートロックです。オートロックを使っているときも、お出かけのときはボタンで鍵をかけていただく文面をおすすめします。オートロックの時間は10分ほどの長めにしてください（記事「500iの簡易オートロッ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】の中を書き換えてから印刷してください。
確定のボタン（上の楕円形のボタン）を押す設定のときの面です。設定に合う面だけを印刷してください。
500i はタイマー式のオートロックです。オートロックを使っているときも、お出かけのときはボタンで鍵をかけていただく文面をおすすめします。オートロックの時間は10分ほどの長めにしてください（記事「500iの簡易オートロッ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】の中を書き換えてから印刷してください。
確定のボタン（上の楕円形のボタン）を押す設定のときのカードです。
印刷したあと、点線で4枚に切り分けてください。お名前と暗証番号は手書きで書き込み、封筒に入れてご本人にお渡しください。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宛先"/>
          <p:cNvSpPr txBox="1"/>
          <p:nvPr/>
        </p:nvSpPr>
        <p:spPr>
          <a:xfrm>
            <a:off x="457200" y="320040"/>
            <a:ext cx="6647688" cy="365760"/>
          </a:xfrm>
          <a:prstGeom prst="rect">
            <a:avLst/>
          </a:prstGeom>
          <a:noFill/>
          <a:ln/>
        </p:spPr>
        <p:txBody>
          <a:bodyPr wrap="square" lIns="0" tIns="0" rIns="0" bIns="0" rtlCol="0" anchor="ctr"/>
          <a:lstStyle/>
          <a:p>
            <a:pPr indent="0" marL="0">
              <a:buNone/>
            </a:pPr>
            <a:r>
              <a:rPr lang="en-US" sz="1600" b="1" dirty="0">
                <a:solidFill>
                  <a:srgbClr val="1C232B"/>
                </a:solidFill>
                <a:latin typeface="Yu Gothic" pitchFamily="34" charset="0"/>
                <a:ea typeface="Yu Gothic" pitchFamily="34" charset="-122"/>
                <a:cs typeface="Yu Gothic" pitchFamily="34" charset="-120"/>
              </a:rPr>
              <a:t>【建物名】の皆さまへ</a:t>
            </a:r>
            <a:endParaRPr lang="en-US" sz="1600" dirty="0"/>
          </a:p>
        </p:txBody>
      </p:sp>
      <p:sp>
        <p:nvSpPr>
          <p:cNvPr id="3" name="見出しの囲み"/>
          <p:cNvSpPr/>
          <p:nvPr/>
        </p:nvSpPr>
        <p:spPr>
          <a:xfrm>
            <a:off x="457200" y="777240"/>
            <a:ext cx="6647688" cy="1325880"/>
          </a:xfrm>
          <a:prstGeom prst="roundRect">
            <a:avLst>
              <a:gd name="adj" fmla="val 12414"/>
            </a:avLst>
          </a:prstGeom>
          <a:solidFill>
            <a:srgbClr val="06405A"/>
          </a:solidFill>
          <a:ln w="12700">
            <a:solidFill>
              <a:srgbClr val="06405A"/>
            </a:solidFill>
            <a:prstDash val="solid"/>
          </a:ln>
        </p:spPr>
      </p:sp>
      <p:sp>
        <p:nvSpPr>
          <p:cNvPr id="4" name="見出し"/>
          <p:cNvSpPr txBox="1"/>
          <p:nvPr/>
        </p:nvSpPr>
        <p:spPr>
          <a:xfrm>
            <a:off x="685800" y="868680"/>
            <a:ext cx="6190488" cy="685800"/>
          </a:xfrm>
          <a:prstGeom prst="rect">
            <a:avLst/>
          </a:prstGeom>
          <a:noFill/>
          <a:ln/>
        </p:spPr>
        <p:txBody>
          <a:bodyPr wrap="square" lIns="0" tIns="0" rIns="0" bIns="0" rtlCol="0" anchor="ctr"/>
          <a:lstStyle/>
          <a:p>
            <a:pPr algn="ctr" indent="0" marL="0">
              <a:buNone/>
            </a:pPr>
            <a:r>
              <a:rPr lang="en-US" sz="3000" b="1" dirty="0">
                <a:solidFill>
                  <a:srgbClr val="FFFFFF"/>
                </a:solidFill>
                <a:latin typeface="Yu Gothic" pitchFamily="34" charset="0"/>
                <a:ea typeface="Yu Gothic" pitchFamily="34" charset="-122"/>
                <a:cs typeface="Yu Gothic" pitchFamily="34" charset="-120"/>
              </a:rPr>
              <a:t>暗証番号で開ける鍵に変わります</a:t>
            </a:r>
            <a:endParaRPr lang="en-US" sz="3000" dirty="0"/>
          </a:p>
        </p:txBody>
      </p:sp>
      <p:sp>
        <p:nvSpPr>
          <p:cNvPr id="5" name="切り替えの日と扉"/>
          <p:cNvSpPr txBox="1"/>
          <p:nvPr/>
        </p:nvSpPr>
        <p:spPr>
          <a:xfrm>
            <a:off x="685800" y="1554480"/>
            <a:ext cx="6190488" cy="411480"/>
          </a:xfrm>
          <a:prstGeom prst="rect">
            <a:avLst/>
          </a:prstGeom>
          <a:noFill/>
          <a:ln/>
        </p:spPr>
        <p:txBody>
          <a:bodyPr wrap="square" lIns="0" tIns="0" rIns="0" bIns="0" rtlCol="0" anchor="ctr"/>
          <a:lstStyle/>
          <a:p>
            <a:pPr algn="ctr" indent="0" marL="0">
              <a:buNone/>
            </a:pPr>
            <a:r>
              <a:rPr lang="en-US" sz="1800" b="1" dirty="0">
                <a:solidFill>
                  <a:srgbClr val="D6E6EF"/>
                </a:solidFill>
                <a:latin typeface="Yu Gothic" pitchFamily="34" charset="0"/>
                <a:ea typeface="Yu Gothic" pitchFamily="34" charset="-122"/>
                <a:cs typeface="Yu Gothic" pitchFamily="34" charset="-120"/>
              </a:rPr>
              <a:t>【○月○日（○）】から　【1階の共用玄関】</a:t>
            </a:r>
            <a:endParaRPr lang="en-US" sz="1800" dirty="0"/>
          </a:p>
        </p:txBody>
      </p:sp>
      <p:sp>
        <p:nvSpPr>
          <p:cNvPr id="6" name="Shape 4"/>
          <p:cNvSpPr/>
          <p:nvPr/>
        </p:nvSpPr>
        <p:spPr>
          <a:xfrm>
            <a:off x="457200" y="2331720"/>
            <a:ext cx="6647688" cy="0"/>
          </a:xfrm>
          <a:prstGeom prst="line">
            <a:avLst/>
          </a:prstGeom>
          <a:noFill/>
          <a:ln w="12700">
            <a:solidFill>
              <a:srgbClr val="C9D3DA"/>
            </a:solidFill>
            <a:prstDash val="solid"/>
          </a:ln>
        </p:spPr>
      </p:sp>
      <p:sp>
        <p:nvSpPr>
          <p:cNvPr id="7" name="Text 5"/>
          <p:cNvSpPr txBox="1"/>
          <p:nvPr/>
        </p:nvSpPr>
        <p:spPr>
          <a:xfrm>
            <a:off x="457200" y="244144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開け方</a:t>
            </a:r>
            <a:endParaRPr lang="en-US" sz="1400" dirty="0"/>
          </a:p>
        </p:txBody>
      </p:sp>
      <p:sp>
        <p:nvSpPr>
          <p:cNvPr id="8" name="テンキーの絵"/>
          <p:cNvSpPr/>
          <p:nvPr/>
        </p:nvSpPr>
        <p:spPr>
          <a:xfrm>
            <a:off x="3261665" y="2620670"/>
            <a:ext cx="595274" cy="793699"/>
          </a:xfrm>
          <a:prstGeom prst="roundRect">
            <a:avLst>
              <a:gd name="adj" fmla="val 13333"/>
            </a:avLst>
          </a:prstGeom>
          <a:solidFill>
            <a:srgbClr val="2B2F33"/>
          </a:solidFill>
          <a:ln w="12700">
            <a:solidFill>
              <a:srgbClr val="2B2F33"/>
            </a:solidFill>
            <a:prstDash val="solid"/>
          </a:ln>
        </p:spPr>
      </p:sp>
      <p:sp>
        <p:nvSpPr>
          <p:cNvPr id="9" name="Shape 7"/>
          <p:cNvSpPr/>
          <p:nvPr/>
        </p:nvSpPr>
        <p:spPr>
          <a:xfrm>
            <a:off x="3363712" y="2745395"/>
            <a:ext cx="85039" cy="85039"/>
          </a:xfrm>
          <a:prstGeom prst="ellipse">
            <a:avLst/>
          </a:prstGeom>
          <a:solidFill>
            <a:srgbClr val="E4E8EB"/>
          </a:solidFill>
          <a:ln w="12700">
            <a:solidFill>
              <a:srgbClr val="E4E8EB"/>
            </a:solidFill>
            <a:prstDash val="solid"/>
          </a:ln>
        </p:spPr>
      </p:sp>
      <p:sp>
        <p:nvSpPr>
          <p:cNvPr id="10" name="Shape 8"/>
          <p:cNvSpPr/>
          <p:nvPr/>
        </p:nvSpPr>
        <p:spPr>
          <a:xfrm>
            <a:off x="3516782" y="2745395"/>
            <a:ext cx="85039" cy="85039"/>
          </a:xfrm>
          <a:prstGeom prst="ellipse">
            <a:avLst/>
          </a:prstGeom>
          <a:solidFill>
            <a:srgbClr val="E4E8EB"/>
          </a:solidFill>
          <a:ln w="12700">
            <a:solidFill>
              <a:srgbClr val="E4E8EB"/>
            </a:solidFill>
            <a:prstDash val="solid"/>
          </a:ln>
        </p:spPr>
      </p:sp>
      <p:sp>
        <p:nvSpPr>
          <p:cNvPr id="11" name="Shape 9"/>
          <p:cNvSpPr/>
          <p:nvPr/>
        </p:nvSpPr>
        <p:spPr>
          <a:xfrm>
            <a:off x="3669853" y="2745395"/>
            <a:ext cx="85039" cy="85039"/>
          </a:xfrm>
          <a:prstGeom prst="ellipse">
            <a:avLst/>
          </a:prstGeom>
          <a:solidFill>
            <a:srgbClr val="E4E8EB"/>
          </a:solidFill>
          <a:ln w="12700">
            <a:solidFill>
              <a:srgbClr val="E4E8EB"/>
            </a:solidFill>
            <a:prstDash val="solid"/>
          </a:ln>
        </p:spPr>
      </p:sp>
      <p:sp>
        <p:nvSpPr>
          <p:cNvPr id="12" name="Shape 10"/>
          <p:cNvSpPr/>
          <p:nvPr/>
        </p:nvSpPr>
        <p:spPr>
          <a:xfrm>
            <a:off x="3363712" y="2898465"/>
            <a:ext cx="85039" cy="85039"/>
          </a:xfrm>
          <a:prstGeom prst="ellipse">
            <a:avLst/>
          </a:prstGeom>
          <a:solidFill>
            <a:srgbClr val="E4E8EB"/>
          </a:solidFill>
          <a:ln w="12700">
            <a:solidFill>
              <a:srgbClr val="E4E8EB"/>
            </a:solidFill>
            <a:prstDash val="solid"/>
          </a:ln>
        </p:spPr>
      </p:sp>
      <p:sp>
        <p:nvSpPr>
          <p:cNvPr id="13" name="Shape 11"/>
          <p:cNvSpPr/>
          <p:nvPr/>
        </p:nvSpPr>
        <p:spPr>
          <a:xfrm>
            <a:off x="3516782" y="2898465"/>
            <a:ext cx="85039" cy="85039"/>
          </a:xfrm>
          <a:prstGeom prst="ellipse">
            <a:avLst/>
          </a:prstGeom>
          <a:solidFill>
            <a:srgbClr val="E4E8EB"/>
          </a:solidFill>
          <a:ln w="12700">
            <a:solidFill>
              <a:srgbClr val="E4E8EB"/>
            </a:solidFill>
            <a:prstDash val="solid"/>
          </a:ln>
        </p:spPr>
      </p:sp>
      <p:sp>
        <p:nvSpPr>
          <p:cNvPr id="14" name="Shape 12"/>
          <p:cNvSpPr/>
          <p:nvPr/>
        </p:nvSpPr>
        <p:spPr>
          <a:xfrm>
            <a:off x="3669853" y="2898465"/>
            <a:ext cx="85039" cy="85039"/>
          </a:xfrm>
          <a:prstGeom prst="ellipse">
            <a:avLst/>
          </a:prstGeom>
          <a:solidFill>
            <a:srgbClr val="E4E8EB"/>
          </a:solidFill>
          <a:ln w="12700">
            <a:solidFill>
              <a:srgbClr val="E4E8EB"/>
            </a:solidFill>
            <a:prstDash val="solid"/>
          </a:ln>
        </p:spPr>
      </p:sp>
      <p:sp>
        <p:nvSpPr>
          <p:cNvPr id="15" name="Shape 13"/>
          <p:cNvSpPr/>
          <p:nvPr/>
        </p:nvSpPr>
        <p:spPr>
          <a:xfrm>
            <a:off x="3363712" y="3051536"/>
            <a:ext cx="85039" cy="85039"/>
          </a:xfrm>
          <a:prstGeom prst="ellipse">
            <a:avLst/>
          </a:prstGeom>
          <a:solidFill>
            <a:srgbClr val="E4E8EB"/>
          </a:solidFill>
          <a:ln w="12700">
            <a:solidFill>
              <a:srgbClr val="E4E8EB"/>
            </a:solidFill>
            <a:prstDash val="solid"/>
          </a:ln>
        </p:spPr>
      </p:sp>
      <p:sp>
        <p:nvSpPr>
          <p:cNvPr id="16" name="Shape 14"/>
          <p:cNvSpPr/>
          <p:nvPr/>
        </p:nvSpPr>
        <p:spPr>
          <a:xfrm>
            <a:off x="3516782" y="3051536"/>
            <a:ext cx="85039" cy="85039"/>
          </a:xfrm>
          <a:prstGeom prst="ellipse">
            <a:avLst/>
          </a:prstGeom>
          <a:solidFill>
            <a:srgbClr val="E4E8EB"/>
          </a:solidFill>
          <a:ln w="12700">
            <a:solidFill>
              <a:srgbClr val="E4E8EB"/>
            </a:solidFill>
            <a:prstDash val="solid"/>
          </a:ln>
        </p:spPr>
      </p:sp>
      <p:sp>
        <p:nvSpPr>
          <p:cNvPr id="17" name="Shape 15"/>
          <p:cNvSpPr/>
          <p:nvPr/>
        </p:nvSpPr>
        <p:spPr>
          <a:xfrm>
            <a:off x="3669853" y="3051536"/>
            <a:ext cx="85039" cy="85039"/>
          </a:xfrm>
          <a:prstGeom prst="ellipse">
            <a:avLst/>
          </a:prstGeom>
          <a:solidFill>
            <a:srgbClr val="E4E8EB"/>
          </a:solidFill>
          <a:ln w="12700">
            <a:solidFill>
              <a:srgbClr val="E4E8EB"/>
            </a:solidFill>
            <a:prstDash val="solid"/>
          </a:ln>
        </p:spPr>
      </p:sp>
      <p:sp>
        <p:nvSpPr>
          <p:cNvPr id="18" name="Shape 16"/>
          <p:cNvSpPr/>
          <p:nvPr/>
        </p:nvSpPr>
        <p:spPr>
          <a:xfrm>
            <a:off x="3363712" y="3204606"/>
            <a:ext cx="85039" cy="85039"/>
          </a:xfrm>
          <a:prstGeom prst="ellipse">
            <a:avLst/>
          </a:prstGeom>
          <a:solidFill>
            <a:srgbClr val="E4E8EB"/>
          </a:solidFill>
          <a:ln w="12700">
            <a:solidFill>
              <a:srgbClr val="E4E8EB"/>
            </a:solidFill>
            <a:prstDash val="solid"/>
          </a:ln>
        </p:spPr>
      </p:sp>
      <p:sp>
        <p:nvSpPr>
          <p:cNvPr id="19" name="Shape 17"/>
          <p:cNvSpPr/>
          <p:nvPr/>
        </p:nvSpPr>
        <p:spPr>
          <a:xfrm>
            <a:off x="3516782" y="3204606"/>
            <a:ext cx="85039" cy="85039"/>
          </a:xfrm>
          <a:prstGeom prst="ellipse">
            <a:avLst/>
          </a:prstGeom>
          <a:solidFill>
            <a:srgbClr val="E4E8EB"/>
          </a:solidFill>
          <a:ln w="12700">
            <a:solidFill>
              <a:srgbClr val="E4E8EB"/>
            </a:solidFill>
            <a:prstDash val="solid"/>
          </a:ln>
        </p:spPr>
      </p:sp>
      <p:sp>
        <p:nvSpPr>
          <p:cNvPr id="20" name="Shape 18"/>
          <p:cNvSpPr/>
          <p:nvPr/>
        </p:nvSpPr>
        <p:spPr>
          <a:xfrm>
            <a:off x="3669853" y="3204606"/>
            <a:ext cx="85039" cy="85039"/>
          </a:xfrm>
          <a:prstGeom prst="ellipse">
            <a:avLst/>
          </a:prstGeom>
          <a:solidFill>
            <a:srgbClr val="E4E8EB"/>
          </a:solidFill>
          <a:ln w="12700">
            <a:solidFill>
              <a:srgbClr val="E4E8EB"/>
            </a:solidFill>
            <a:prstDash val="solid"/>
          </a:ln>
        </p:spPr>
      </p:sp>
      <p:sp>
        <p:nvSpPr>
          <p:cNvPr id="21" name="Text 19"/>
          <p:cNvSpPr txBox="1"/>
          <p:nvPr/>
        </p:nvSpPr>
        <p:spPr>
          <a:xfrm>
            <a:off x="2404872" y="3547872"/>
            <a:ext cx="2308860" cy="320040"/>
          </a:xfrm>
          <a:prstGeom prst="rect">
            <a:avLst/>
          </a:prstGeom>
          <a:noFill/>
          <a:ln/>
        </p:spPr>
        <p:txBody>
          <a:bodyPr wrap="square" lIns="0" tIns="0" rIns="0" bIns="0" rtlCol="0" anchor="ctr"/>
          <a:lstStyle/>
          <a:p>
            <a:pPr algn="ctr" indent="0" marL="0">
              <a:buNone/>
            </a:pPr>
            <a:r>
              <a:rPr lang="en-US" sz="1400" b="1" dirty="0">
                <a:solidFill>
                  <a:srgbClr val="1C232B"/>
                </a:solidFill>
                <a:latin typeface="Yu Gothic" pitchFamily="34" charset="0"/>
                <a:ea typeface="Yu Gothic" pitchFamily="34" charset="-122"/>
                <a:cs typeface="Yu Gothic" pitchFamily="34" charset="-120"/>
              </a:rPr>
              <a:t>番号を押す</a:t>
            </a:r>
            <a:endParaRPr lang="en-US" sz="1400" dirty="0"/>
          </a:p>
        </p:txBody>
      </p:sp>
      <p:sp>
        <p:nvSpPr>
          <p:cNvPr id="22" name="Shape 20"/>
          <p:cNvSpPr/>
          <p:nvPr/>
        </p:nvSpPr>
        <p:spPr>
          <a:xfrm>
            <a:off x="4614172" y="2930213"/>
            <a:ext cx="253984" cy="174614"/>
          </a:xfrm>
          <a:prstGeom prst="rightArrow">
            <a:avLst/>
          </a:prstGeom>
          <a:solidFill>
            <a:srgbClr val="7FA9C0"/>
          </a:solidFill>
          <a:ln w="12700">
            <a:solidFill>
              <a:srgbClr val="7FA9C0"/>
            </a:solidFill>
            <a:prstDash val="solid"/>
          </a:ln>
        </p:spPr>
      </p:sp>
      <p:sp>
        <p:nvSpPr>
          <p:cNvPr id="23" name="鍵が開いた絵"/>
          <p:cNvSpPr/>
          <p:nvPr/>
        </p:nvSpPr>
        <p:spPr>
          <a:xfrm>
            <a:off x="5537515" y="2632009"/>
            <a:ext cx="771022" cy="771022"/>
          </a:xfrm>
          <a:prstGeom prst="ellipse">
            <a:avLst/>
          </a:prstGeom>
          <a:solidFill>
            <a:srgbClr val="E5F6EC"/>
          </a:solidFill>
          <a:ln w="12700">
            <a:solidFill>
              <a:srgbClr val="E5F6EC"/>
            </a:solidFill>
            <a:prstDash val="solid"/>
          </a:ln>
        </p:spPr>
      </p:sp>
      <p:sp>
        <p:nvSpPr>
          <p:cNvPr id="24" name="Shape 22"/>
          <p:cNvSpPr/>
          <p:nvPr/>
        </p:nvSpPr>
        <p:spPr>
          <a:xfrm>
            <a:off x="5911687" y="2677363"/>
            <a:ext cx="260787" cy="351495"/>
          </a:xfrm>
          <a:prstGeom prst="roundRect">
            <a:avLst>
              <a:gd name="adj" fmla="val 50000"/>
            </a:avLst>
          </a:prstGeom>
          <a:ln w="47244">
            <a:solidFill>
              <a:srgbClr val="06405A"/>
            </a:solidFill>
            <a:prstDash val="solid"/>
          </a:ln>
        </p:spPr>
      </p:sp>
      <p:sp>
        <p:nvSpPr>
          <p:cNvPr id="25" name="Shape 23"/>
          <p:cNvSpPr/>
          <p:nvPr/>
        </p:nvSpPr>
        <p:spPr>
          <a:xfrm>
            <a:off x="6104443" y="2949489"/>
            <a:ext cx="113386" cy="90708"/>
          </a:xfrm>
          <a:prstGeom prst="roundRect">
            <a:avLst/>
          </a:prstGeom>
          <a:solidFill>
            <a:srgbClr val="E5F6EC"/>
          </a:solidFill>
          <a:ln w="12700">
            <a:solidFill>
              <a:srgbClr val="E5F6EC"/>
            </a:solidFill>
            <a:prstDash val="solid"/>
          </a:ln>
        </p:spPr>
      </p:sp>
      <p:sp>
        <p:nvSpPr>
          <p:cNvPr id="26" name="Shape 24"/>
          <p:cNvSpPr/>
          <p:nvPr/>
        </p:nvSpPr>
        <p:spPr>
          <a:xfrm>
            <a:off x="5684916" y="2994843"/>
            <a:ext cx="351495" cy="283464"/>
          </a:xfrm>
          <a:prstGeom prst="roundRect">
            <a:avLst>
              <a:gd name="adj" fmla="val 12000"/>
            </a:avLst>
          </a:prstGeom>
          <a:solidFill>
            <a:srgbClr val="06405A"/>
          </a:solidFill>
          <a:ln w="12700">
            <a:solidFill>
              <a:srgbClr val="06405A"/>
            </a:solidFill>
            <a:prstDash val="solid"/>
          </a:ln>
        </p:spPr>
      </p:sp>
      <p:sp>
        <p:nvSpPr>
          <p:cNvPr id="27" name="Text 25"/>
          <p:cNvSpPr txBox="1"/>
          <p:nvPr/>
        </p:nvSpPr>
        <p:spPr>
          <a:xfrm>
            <a:off x="4768596" y="3547872"/>
            <a:ext cx="2308860" cy="320040"/>
          </a:xfrm>
          <a:prstGeom prst="rect">
            <a:avLst/>
          </a:prstGeom>
          <a:noFill/>
          <a:ln/>
        </p:spPr>
        <p:txBody>
          <a:bodyPr wrap="square" lIns="0" tIns="0" rIns="0" bIns="0" rtlCol="0" anchor="ctr"/>
          <a:lstStyle/>
          <a:p>
            <a:pPr algn="ctr" indent="0" marL="0">
              <a:buNone/>
            </a:pPr>
            <a:r>
              <a:rPr lang="en-US" sz="1400" b="1" dirty="0">
                <a:solidFill>
                  <a:srgbClr val="1C232B"/>
                </a:solidFill>
                <a:latin typeface="Yu Gothic" pitchFamily="34" charset="0"/>
                <a:ea typeface="Yu Gothic" pitchFamily="34" charset="-122"/>
                <a:cs typeface="Yu Gothic" pitchFamily="34" charset="-120"/>
              </a:rPr>
              <a:t>鍵が開く</a:t>
            </a:r>
            <a:endParaRPr lang="en-US" sz="1400" dirty="0"/>
          </a:p>
        </p:txBody>
      </p:sp>
      <p:sp>
        <p:nvSpPr>
          <p:cNvPr id="28" name="押し方のこつ"/>
          <p:cNvSpPr txBox="1"/>
          <p:nvPr/>
        </p:nvSpPr>
        <p:spPr>
          <a:xfrm>
            <a:off x="2377440" y="3931920"/>
            <a:ext cx="4727448" cy="320040"/>
          </a:xfrm>
          <a:prstGeom prst="rect">
            <a:avLst/>
          </a:prstGeom>
          <a:noFill/>
          <a:ln/>
        </p:spPr>
        <p:txBody>
          <a:bodyPr wrap="square" lIns="0" tIns="0" rIns="0" bIns="0" rtlCol="0" anchor="ctr"/>
          <a:lstStyle/>
          <a:p>
            <a:pPr algn="ctr" indent="0" marL="0">
              <a:buNone/>
            </a:pPr>
            <a:r>
              <a:rPr lang="en-US" sz="1300" dirty="0">
                <a:solidFill>
                  <a:srgbClr val="51606B"/>
                </a:solidFill>
                <a:latin typeface="Yu Gothic" pitchFamily="34" charset="0"/>
                <a:ea typeface="Yu Gothic" pitchFamily="34" charset="-122"/>
                <a:cs typeface="Yu Gothic" pitchFamily="34" charset="-120"/>
              </a:rPr>
              <a:t>ボタンは1つずつ、ゆっくり押してください</a:t>
            </a:r>
            <a:endParaRPr lang="en-US" sz="1300" dirty="0"/>
          </a:p>
        </p:txBody>
      </p:sp>
      <p:sp>
        <p:nvSpPr>
          <p:cNvPr id="29" name="Shape 27"/>
          <p:cNvSpPr/>
          <p:nvPr/>
        </p:nvSpPr>
        <p:spPr>
          <a:xfrm>
            <a:off x="457200" y="4389120"/>
            <a:ext cx="6647688" cy="0"/>
          </a:xfrm>
          <a:prstGeom prst="line">
            <a:avLst/>
          </a:prstGeom>
          <a:noFill/>
          <a:ln w="12700">
            <a:solidFill>
              <a:srgbClr val="C9D3DA"/>
            </a:solidFill>
            <a:prstDash val="solid"/>
          </a:ln>
        </p:spPr>
      </p:sp>
      <p:sp>
        <p:nvSpPr>
          <p:cNvPr id="30" name="Text 28"/>
          <p:cNvSpPr txBox="1"/>
          <p:nvPr/>
        </p:nvSpPr>
        <p:spPr>
          <a:xfrm>
            <a:off x="457200" y="449884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出かけるとき</a:t>
            </a:r>
            <a:endParaRPr lang="en-US" sz="1400" dirty="0"/>
          </a:p>
        </p:txBody>
      </p:sp>
      <p:sp>
        <p:nvSpPr>
          <p:cNvPr id="31" name="出かけるとき"/>
          <p:cNvSpPr txBox="1"/>
          <p:nvPr/>
        </p:nvSpPr>
        <p:spPr>
          <a:xfrm>
            <a:off x="2377440" y="4498848"/>
            <a:ext cx="4727448" cy="566928"/>
          </a:xfrm>
          <a:prstGeom prst="rect">
            <a:avLst/>
          </a:prstGeom>
          <a:noFill/>
          <a:ln/>
        </p:spPr>
        <p:txBody>
          <a:bodyPr wrap="square" lIns="0" tIns="0" rIns="0" bIns="0" rtlCol="0" anchor="t"/>
          <a:lstStyle/>
          <a:p>
            <a:pPr indent="0" marL="0">
              <a:buNone/>
            </a:pPr>
            <a:r>
              <a:rPr lang="en-US" sz="1450" dirty="0">
                <a:solidFill>
                  <a:srgbClr val="1C232B"/>
                </a:solidFill>
                <a:latin typeface="Yu Gothic" pitchFamily="34" charset="0"/>
                <a:ea typeface="Yu Gothic" pitchFamily="34" charset="-122"/>
                <a:cs typeface="Yu Gothic" pitchFamily="34" charset="-120"/>
              </a:rPr>
              <a:t>扉を閉めて、外から上の楕円形のボタンを1回押して鍵をかけてください。</a:t>
            </a:r>
            <a:endParaRPr lang="en-US" sz="1450" dirty="0"/>
          </a:p>
        </p:txBody>
      </p:sp>
      <p:sp>
        <p:nvSpPr>
          <p:cNvPr id="32" name="Shape 30"/>
          <p:cNvSpPr/>
          <p:nvPr/>
        </p:nvSpPr>
        <p:spPr>
          <a:xfrm>
            <a:off x="457200" y="5166360"/>
            <a:ext cx="6647688" cy="0"/>
          </a:xfrm>
          <a:prstGeom prst="line">
            <a:avLst/>
          </a:prstGeom>
          <a:noFill/>
          <a:ln w="12700">
            <a:solidFill>
              <a:srgbClr val="C9D3DA"/>
            </a:solidFill>
            <a:prstDash val="solid"/>
          </a:ln>
        </p:spPr>
      </p:sp>
      <p:sp>
        <p:nvSpPr>
          <p:cNvPr id="33" name="Text 31"/>
          <p:cNvSpPr txBox="1"/>
          <p:nvPr/>
        </p:nvSpPr>
        <p:spPr>
          <a:xfrm>
            <a:off x="457200" y="527608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暗証番号の受け取り方</a:t>
            </a:r>
            <a:endParaRPr lang="en-US" sz="1400" dirty="0"/>
          </a:p>
        </p:txBody>
      </p:sp>
      <p:sp>
        <p:nvSpPr>
          <p:cNvPr id="34" name="暗証番号の受け取り方"/>
          <p:cNvSpPr txBox="1"/>
          <p:nvPr/>
        </p:nvSpPr>
        <p:spPr>
          <a:xfrm>
            <a:off x="2377440" y="5276088"/>
            <a:ext cx="4727448" cy="822960"/>
          </a:xfrm>
          <a:prstGeom prst="rect">
            <a:avLst/>
          </a:prstGeom>
          <a:noFill/>
          <a:ln/>
        </p:spPr>
        <p:txBody>
          <a:bodyPr wrap="square" lIns="0" tIns="0" rIns="0" bIns="0" rtlCol="0" anchor="t"/>
          <a:lstStyle/>
          <a:p>
            <a:pPr indent="0" marL="0">
              <a:spcAft>
                <a:spcPts val="200"/>
              </a:spcAft>
              <a:buNone/>
            </a:pPr>
            <a:r>
              <a:rPr lang="en-US" sz="1450" dirty="0">
                <a:solidFill>
                  <a:srgbClr val="1C232B"/>
                </a:solidFill>
                <a:latin typeface="Yu Gothic" pitchFamily="34" charset="0"/>
                <a:ea typeface="Yu Gothic" pitchFamily="34" charset="-122"/>
                <a:cs typeface="Yu Gothic" pitchFamily="34" charset="-120"/>
              </a:rPr>
              <a:t>暗証番号は、お一人ずつ違います。</a:t>
            </a:r>
            <a:endParaRPr lang="en-US" sz="1450" dirty="0"/>
          </a:p>
          <a:p>
            <a:pPr indent="0" marL="0">
              <a:spcAft>
                <a:spcPts val="200"/>
              </a:spcAft>
              <a:buNone/>
            </a:pPr>
            <a:r>
              <a:rPr lang="en-US" sz="1450" dirty="0">
                <a:solidFill>
                  <a:srgbClr val="1C232B"/>
                </a:solidFill>
                <a:latin typeface="Yu Gothic" pitchFamily="34" charset="0"/>
                <a:ea typeface="Yu Gothic" pitchFamily="34" charset="-122"/>
                <a:cs typeface="Yu Gothic" pitchFamily="34" charset="-120"/>
              </a:rPr>
              <a:t>【○月○日（○）までに、管理室で番号のカードを封筒に入れてお渡しします。】</a:t>
            </a:r>
            <a:endParaRPr lang="en-US" sz="1450" dirty="0"/>
          </a:p>
        </p:txBody>
      </p:sp>
      <p:sp>
        <p:nvSpPr>
          <p:cNvPr id="35" name="Shape 33"/>
          <p:cNvSpPr/>
          <p:nvPr/>
        </p:nvSpPr>
        <p:spPr>
          <a:xfrm>
            <a:off x="457200" y="6172200"/>
            <a:ext cx="6647688" cy="0"/>
          </a:xfrm>
          <a:prstGeom prst="line">
            <a:avLst/>
          </a:prstGeom>
          <a:noFill/>
          <a:ln w="12700">
            <a:solidFill>
              <a:srgbClr val="C9D3DA"/>
            </a:solidFill>
            <a:prstDash val="solid"/>
          </a:ln>
        </p:spPr>
      </p:sp>
      <p:sp>
        <p:nvSpPr>
          <p:cNvPr id="36" name="Text 34"/>
          <p:cNvSpPr txBox="1"/>
          <p:nvPr/>
        </p:nvSpPr>
        <p:spPr>
          <a:xfrm>
            <a:off x="457200" y="628192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今までの鍵</a:t>
            </a:r>
            <a:endParaRPr lang="en-US" sz="1400" dirty="0"/>
          </a:p>
        </p:txBody>
      </p:sp>
      <p:sp>
        <p:nvSpPr>
          <p:cNvPr id="37" name="今までの鍵"/>
          <p:cNvSpPr txBox="1"/>
          <p:nvPr/>
        </p:nvSpPr>
        <p:spPr>
          <a:xfrm>
            <a:off x="2377440" y="6281928"/>
            <a:ext cx="4727448" cy="502920"/>
          </a:xfrm>
          <a:prstGeom prst="rect">
            <a:avLst/>
          </a:prstGeom>
          <a:noFill/>
          <a:ln/>
        </p:spPr>
        <p:txBody>
          <a:bodyPr wrap="square" lIns="0" tIns="0" rIns="0" bIns="0" rtlCol="0" anchor="t"/>
          <a:lstStyle/>
          <a:p>
            <a:pPr indent="0" marL="0">
              <a:buNone/>
            </a:pPr>
            <a:r>
              <a:rPr lang="en-US" sz="1450" dirty="0">
                <a:solidFill>
                  <a:srgbClr val="1C232B"/>
                </a:solidFill>
                <a:latin typeface="Yu Gothic" pitchFamily="34" charset="0"/>
                <a:ea typeface="Yu Gothic" pitchFamily="34" charset="-122"/>
                <a:cs typeface="Yu Gothic" pitchFamily="34" charset="-120"/>
              </a:rPr>
              <a:t>【○月○日（○）までに、管理室へお返しください。】</a:t>
            </a:r>
            <a:endParaRPr lang="en-US" sz="1450" dirty="0"/>
          </a:p>
        </p:txBody>
      </p:sp>
      <p:sp>
        <p:nvSpPr>
          <p:cNvPr id="38" name="Shape 36"/>
          <p:cNvSpPr/>
          <p:nvPr/>
        </p:nvSpPr>
        <p:spPr>
          <a:xfrm>
            <a:off x="457200" y="6858000"/>
            <a:ext cx="6647688" cy="0"/>
          </a:xfrm>
          <a:prstGeom prst="line">
            <a:avLst/>
          </a:prstGeom>
          <a:noFill/>
          <a:ln w="12700">
            <a:solidFill>
              <a:srgbClr val="C9D3DA"/>
            </a:solidFill>
            <a:prstDash val="solid"/>
          </a:ln>
        </p:spPr>
      </p:sp>
      <p:sp>
        <p:nvSpPr>
          <p:cNvPr id="39" name="Text 37"/>
          <p:cNvSpPr txBox="1"/>
          <p:nvPr/>
        </p:nvSpPr>
        <p:spPr>
          <a:xfrm>
            <a:off x="457200" y="696772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お願い</a:t>
            </a:r>
            <a:endParaRPr lang="en-US" sz="1400" dirty="0"/>
          </a:p>
        </p:txBody>
      </p:sp>
      <p:sp>
        <p:nvSpPr>
          <p:cNvPr id="40" name="お願い"/>
          <p:cNvSpPr txBox="1"/>
          <p:nvPr/>
        </p:nvSpPr>
        <p:spPr>
          <a:xfrm>
            <a:off x="2377440" y="6967728"/>
            <a:ext cx="4727448" cy="1600200"/>
          </a:xfrm>
          <a:prstGeom prst="rect">
            <a:avLst/>
          </a:prstGeom>
          <a:noFill/>
          <a:ln/>
        </p:spPr>
        <p:txBody>
          <a:bodyPr wrap="square" lIns="0" tIns="0" rIns="0" bIns="0" rtlCol="0" anchor="t"/>
          <a:lstStyle/>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暗証番号は、ほかの方に教えないでください。</a:t>
            </a:r>
            <a:endParaRPr lang="en-US" sz="1400" dirty="0"/>
          </a:p>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ご家族や来客の方、業者の方の番号が必要なときは、管理室にお申し出ください。別の番号をお出しします。</a:t>
            </a:r>
            <a:endParaRPr lang="en-US" sz="1400" dirty="0"/>
          </a:p>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番号のカードは、人の目に触れないところに保管してください。</a:t>
            </a:r>
            <a:endParaRPr lang="en-US" sz="1400" dirty="0"/>
          </a:p>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番号を忘れたときや、変えたいときは、下の連絡先にご連絡ください。</a:t>
            </a:r>
            <a:endParaRPr lang="en-US" sz="1400" dirty="0"/>
          </a:p>
        </p:txBody>
      </p:sp>
      <p:sp>
        <p:nvSpPr>
          <p:cNvPr id="41" name="連絡先の囲み"/>
          <p:cNvSpPr/>
          <p:nvPr/>
        </p:nvSpPr>
        <p:spPr>
          <a:xfrm>
            <a:off x="457200" y="8778240"/>
            <a:ext cx="6647688" cy="1463040"/>
          </a:xfrm>
          <a:prstGeom prst="roundRect">
            <a:avLst>
              <a:gd name="adj" fmla="val 9375"/>
            </a:avLst>
          </a:prstGeom>
          <a:solidFill>
            <a:srgbClr val="FFF4E0"/>
          </a:solidFill>
          <a:ln w="25400">
            <a:solidFill>
              <a:srgbClr val="E0A040"/>
            </a:solidFill>
            <a:prstDash val="solid"/>
          </a:ln>
        </p:spPr>
      </p:sp>
      <p:sp>
        <p:nvSpPr>
          <p:cNvPr id="42" name="Text 40"/>
          <p:cNvSpPr txBox="1"/>
          <p:nvPr/>
        </p:nvSpPr>
        <p:spPr>
          <a:xfrm>
            <a:off x="731520" y="8869680"/>
            <a:ext cx="6099048" cy="320040"/>
          </a:xfrm>
          <a:prstGeom prst="rect">
            <a:avLst/>
          </a:prstGeom>
          <a:noFill/>
          <a:ln/>
        </p:spPr>
        <p:txBody>
          <a:bodyPr wrap="square" lIns="0" tIns="0" rIns="0" bIns="0" rtlCol="0" anchor="ctr"/>
          <a:lstStyle/>
          <a:p>
            <a:pPr algn="ctr" indent="0" marL="0">
              <a:buNone/>
            </a:pPr>
            <a:r>
              <a:rPr lang="en-US" sz="1400" b="1" dirty="0">
                <a:solidFill>
                  <a:srgbClr val="51606B"/>
                </a:solidFill>
                <a:latin typeface="Yu Gothic" pitchFamily="34" charset="0"/>
                <a:ea typeface="Yu Gothic" pitchFamily="34" charset="-122"/>
                <a:cs typeface="Yu Gothic" pitchFamily="34" charset="-120"/>
              </a:rPr>
              <a:t>お問い合わせ</a:t>
            </a:r>
            <a:endParaRPr lang="en-US" sz="1400" dirty="0"/>
          </a:p>
        </p:txBody>
      </p:sp>
      <p:sp>
        <p:nvSpPr>
          <p:cNvPr id="43" name="管理会社名"/>
          <p:cNvSpPr txBox="1"/>
          <p:nvPr/>
        </p:nvSpPr>
        <p:spPr>
          <a:xfrm>
            <a:off x="731520" y="9189720"/>
            <a:ext cx="6099048" cy="365760"/>
          </a:xfrm>
          <a:prstGeom prst="rect">
            <a:avLst/>
          </a:prstGeom>
          <a:noFill/>
          <a:ln/>
        </p:spPr>
        <p:txBody>
          <a:bodyPr wrap="square" lIns="0" tIns="0" rIns="0" bIns="0" rtlCol="0" anchor="ctr"/>
          <a:lstStyle/>
          <a:p>
            <a:pPr algn="ctr" indent="0" marL="0">
              <a:buNone/>
            </a:pPr>
            <a:r>
              <a:rPr lang="en-US" sz="1800" b="1" dirty="0">
                <a:solidFill>
                  <a:srgbClr val="1C232B"/>
                </a:solidFill>
                <a:latin typeface="Yu Gothic" pitchFamily="34" charset="0"/>
                <a:ea typeface="Yu Gothic" pitchFamily="34" charset="-122"/>
                <a:cs typeface="Yu Gothic" pitchFamily="34" charset="-120"/>
              </a:rPr>
              <a:t>【管理会社名・担当】</a:t>
            </a:r>
            <a:endParaRPr lang="en-US" sz="1800" dirty="0"/>
          </a:p>
        </p:txBody>
      </p:sp>
      <p:sp>
        <p:nvSpPr>
          <p:cNvPr id="44" name="電話番号"/>
          <p:cNvSpPr txBox="1"/>
          <p:nvPr/>
        </p:nvSpPr>
        <p:spPr>
          <a:xfrm>
            <a:off x="731520" y="9555480"/>
            <a:ext cx="6099048" cy="320040"/>
          </a:xfrm>
          <a:prstGeom prst="rect">
            <a:avLst/>
          </a:prstGeom>
          <a:noFill/>
          <a:ln/>
        </p:spPr>
        <p:txBody>
          <a:bodyPr wrap="square" lIns="0" tIns="0" rIns="0" bIns="0" rtlCol="0" anchor="ctr"/>
          <a:lstStyle/>
          <a:p>
            <a:pPr algn="ctr" indent="0" marL="0">
              <a:buNone/>
            </a:pPr>
            <a:r>
              <a:rPr lang="en-US" sz="1600" b="1" dirty="0">
                <a:solidFill>
                  <a:srgbClr val="1C232B"/>
                </a:solidFill>
                <a:latin typeface="Yu Gothic" pitchFamily="34" charset="0"/>
                <a:ea typeface="Yu Gothic" pitchFamily="34" charset="-122"/>
                <a:cs typeface="Yu Gothic" pitchFamily="34" charset="-120"/>
              </a:rPr>
              <a:t>電話：【電話番号】（受付：【平日 9:00〜18:00】）</a:t>
            </a:r>
            <a:endParaRPr lang="en-US" sz="1600" dirty="0"/>
          </a:p>
        </p:txBody>
      </p:sp>
      <p:sp>
        <p:nvSpPr>
          <p:cNvPr id="45" name="夜間・休日の連絡先"/>
          <p:cNvSpPr txBox="1"/>
          <p:nvPr/>
        </p:nvSpPr>
        <p:spPr>
          <a:xfrm>
            <a:off x="731520" y="9875520"/>
            <a:ext cx="6099048" cy="274320"/>
          </a:xfrm>
          <a:prstGeom prst="rect">
            <a:avLst/>
          </a:prstGeom>
          <a:noFill/>
          <a:ln/>
        </p:spPr>
        <p:txBody>
          <a:bodyPr wrap="square" lIns="0" tIns="0" rIns="0" bIns="0" rtlCol="0" anchor="ctr"/>
          <a:lstStyle/>
          <a:p>
            <a:pPr algn="ctr" indent="0" marL="0">
              <a:buNone/>
            </a:pPr>
            <a:r>
              <a:rPr lang="en-US" sz="1300" dirty="0">
                <a:solidFill>
                  <a:srgbClr val="1C232B"/>
                </a:solidFill>
                <a:latin typeface="Yu Gothic" pitchFamily="34" charset="0"/>
                <a:ea typeface="Yu Gothic" pitchFamily="34" charset="-122"/>
                <a:cs typeface="Yu Gothic" pitchFamily="34" charset="-120"/>
              </a:rPr>
              <a:t>夜間・休日に入れないとき：【電話番号】</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宛先"/>
          <p:cNvSpPr txBox="1"/>
          <p:nvPr/>
        </p:nvSpPr>
        <p:spPr>
          <a:xfrm>
            <a:off x="457200" y="320040"/>
            <a:ext cx="6647688" cy="365760"/>
          </a:xfrm>
          <a:prstGeom prst="rect">
            <a:avLst/>
          </a:prstGeom>
          <a:noFill/>
          <a:ln/>
        </p:spPr>
        <p:txBody>
          <a:bodyPr wrap="square" lIns="0" tIns="0" rIns="0" bIns="0" rtlCol="0" anchor="ctr"/>
          <a:lstStyle/>
          <a:p>
            <a:pPr indent="0" marL="0">
              <a:buNone/>
            </a:pPr>
            <a:r>
              <a:rPr lang="en-US" sz="1600" b="1" dirty="0">
                <a:solidFill>
                  <a:srgbClr val="1C232B"/>
                </a:solidFill>
                <a:latin typeface="Yu Gothic" pitchFamily="34" charset="0"/>
                <a:ea typeface="Yu Gothic" pitchFamily="34" charset="-122"/>
                <a:cs typeface="Yu Gothic" pitchFamily="34" charset="-120"/>
              </a:rPr>
              <a:t>To all residents of 【building name】</a:t>
            </a:r>
            <a:endParaRPr lang="en-US" sz="1600" dirty="0"/>
          </a:p>
        </p:txBody>
      </p:sp>
      <p:sp>
        <p:nvSpPr>
          <p:cNvPr id="3" name="見出しの囲み"/>
          <p:cNvSpPr/>
          <p:nvPr/>
        </p:nvSpPr>
        <p:spPr>
          <a:xfrm>
            <a:off x="457200" y="777240"/>
            <a:ext cx="6647688" cy="1325880"/>
          </a:xfrm>
          <a:prstGeom prst="roundRect">
            <a:avLst>
              <a:gd name="adj" fmla="val 12414"/>
            </a:avLst>
          </a:prstGeom>
          <a:solidFill>
            <a:srgbClr val="06405A"/>
          </a:solidFill>
          <a:ln w="12700">
            <a:solidFill>
              <a:srgbClr val="06405A"/>
            </a:solidFill>
            <a:prstDash val="solid"/>
          </a:ln>
        </p:spPr>
      </p:sp>
      <p:sp>
        <p:nvSpPr>
          <p:cNvPr id="4" name="見出し"/>
          <p:cNvSpPr txBox="1"/>
          <p:nvPr/>
        </p:nvSpPr>
        <p:spPr>
          <a:xfrm>
            <a:off x="685800" y="868680"/>
            <a:ext cx="6190488" cy="685800"/>
          </a:xfrm>
          <a:prstGeom prst="rect">
            <a:avLst/>
          </a:prstGeom>
          <a:noFill/>
          <a:ln/>
        </p:spPr>
        <p:txBody>
          <a:bodyPr wrap="square" lIns="0" tIns="0" rIns="0" bIns="0" rtlCol="0" anchor="ctr"/>
          <a:lstStyle/>
          <a:p>
            <a:pPr algn="ctr" indent="0" marL="0">
              <a:buNone/>
            </a:pPr>
            <a:r>
              <a:rPr lang="en-US" sz="2400" b="1" dirty="0">
                <a:solidFill>
                  <a:srgbClr val="FFFFFF"/>
                </a:solidFill>
                <a:latin typeface="Yu Gothic" pitchFamily="34" charset="0"/>
                <a:ea typeface="Yu Gothic" pitchFamily="34" charset="-122"/>
                <a:cs typeface="Yu Gothic" pitchFamily="34" charset="-120"/>
              </a:rPr>
              <a:t>Your door is changing to a PIN code lock</a:t>
            </a:r>
            <a:endParaRPr lang="en-US" sz="2400" dirty="0"/>
          </a:p>
        </p:txBody>
      </p:sp>
      <p:sp>
        <p:nvSpPr>
          <p:cNvPr id="5" name="切り替えの日と扉"/>
          <p:cNvSpPr txBox="1"/>
          <p:nvPr/>
        </p:nvSpPr>
        <p:spPr>
          <a:xfrm>
            <a:off x="685800" y="1554480"/>
            <a:ext cx="6190488" cy="411480"/>
          </a:xfrm>
          <a:prstGeom prst="rect">
            <a:avLst/>
          </a:prstGeom>
          <a:noFill/>
          <a:ln/>
        </p:spPr>
        <p:txBody>
          <a:bodyPr wrap="square" lIns="0" tIns="0" rIns="0" bIns="0" rtlCol="0" anchor="ctr"/>
          <a:lstStyle/>
          <a:p>
            <a:pPr algn="ctr" indent="0" marL="0">
              <a:buNone/>
            </a:pPr>
            <a:r>
              <a:rPr lang="en-US" sz="1800" b="1" dirty="0">
                <a:solidFill>
                  <a:srgbClr val="D6E6EF"/>
                </a:solidFill>
                <a:latin typeface="Yu Gothic" pitchFamily="34" charset="0"/>
                <a:ea typeface="Yu Gothic" pitchFamily="34" charset="-122"/>
                <a:cs typeface="Yu Gothic" pitchFamily="34" charset="-120"/>
              </a:rPr>
              <a:t>From 【date】　【Main entrance, 1st floor】</a:t>
            </a:r>
            <a:endParaRPr lang="en-US" sz="1800" dirty="0"/>
          </a:p>
        </p:txBody>
      </p:sp>
      <p:sp>
        <p:nvSpPr>
          <p:cNvPr id="6" name="Shape 4"/>
          <p:cNvSpPr/>
          <p:nvPr/>
        </p:nvSpPr>
        <p:spPr>
          <a:xfrm>
            <a:off x="457200" y="2331720"/>
            <a:ext cx="6647688" cy="0"/>
          </a:xfrm>
          <a:prstGeom prst="line">
            <a:avLst/>
          </a:prstGeom>
          <a:noFill/>
          <a:ln w="12700">
            <a:solidFill>
              <a:srgbClr val="C9D3DA"/>
            </a:solidFill>
            <a:prstDash val="solid"/>
          </a:ln>
        </p:spPr>
      </p:sp>
      <p:sp>
        <p:nvSpPr>
          <p:cNvPr id="7" name="Text 5"/>
          <p:cNvSpPr txBox="1"/>
          <p:nvPr/>
        </p:nvSpPr>
        <p:spPr>
          <a:xfrm>
            <a:off x="457200" y="244144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How to open</a:t>
            </a:r>
            <a:endParaRPr lang="en-US" sz="1350" dirty="0"/>
          </a:p>
        </p:txBody>
      </p:sp>
      <p:sp>
        <p:nvSpPr>
          <p:cNvPr id="8" name="テンキーの絵"/>
          <p:cNvSpPr/>
          <p:nvPr/>
        </p:nvSpPr>
        <p:spPr>
          <a:xfrm>
            <a:off x="3261665" y="2620670"/>
            <a:ext cx="595274" cy="793699"/>
          </a:xfrm>
          <a:prstGeom prst="roundRect">
            <a:avLst>
              <a:gd name="adj" fmla="val 13333"/>
            </a:avLst>
          </a:prstGeom>
          <a:solidFill>
            <a:srgbClr val="2B2F33"/>
          </a:solidFill>
          <a:ln w="12700">
            <a:solidFill>
              <a:srgbClr val="2B2F33"/>
            </a:solidFill>
            <a:prstDash val="solid"/>
          </a:ln>
        </p:spPr>
      </p:sp>
      <p:sp>
        <p:nvSpPr>
          <p:cNvPr id="9" name="Shape 7"/>
          <p:cNvSpPr/>
          <p:nvPr/>
        </p:nvSpPr>
        <p:spPr>
          <a:xfrm>
            <a:off x="3363712" y="2745395"/>
            <a:ext cx="85039" cy="85039"/>
          </a:xfrm>
          <a:prstGeom prst="ellipse">
            <a:avLst/>
          </a:prstGeom>
          <a:solidFill>
            <a:srgbClr val="E4E8EB"/>
          </a:solidFill>
          <a:ln w="12700">
            <a:solidFill>
              <a:srgbClr val="E4E8EB"/>
            </a:solidFill>
            <a:prstDash val="solid"/>
          </a:ln>
        </p:spPr>
      </p:sp>
      <p:sp>
        <p:nvSpPr>
          <p:cNvPr id="10" name="Shape 8"/>
          <p:cNvSpPr/>
          <p:nvPr/>
        </p:nvSpPr>
        <p:spPr>
          <a:xfrm>
            <a:off x="3516782" y="2745395"/>
            <a:ext cx="85039" cy="85039"/>
          </a:xfrm>
          <a:prstGeom prst="ellipse">
            <a:avLst/>
          </a:prstGeom>
          <a:solidFill>
            <a:srgbClr val="E4E8EB"/>
          </a:solidFill>
          <a:ln w="12700">
            <a:solidFill>
              <a:srgbClr val="E4E8EB"/>
            </a:solidFill>
            <a:prstDash val="solid"/>
          </a:ln>
        </p:spPr>
      </p:sp>
      <p:sp>
        <p:nvSpPr>
          <p:cNvPr id="11" name="Shape 9"/>
          <p:cNvSpPr/>
          <p:nvPr/>
        </p:nvSpPr>
        <p:spPr>
          <a:xfrm>
            <a:off x="3669853" y="2745395"/>
            <a:ext cx="85039" cy="85039"/>
          </a:xfrm>
          <a:prstGeom prst="ellipse">
            <a:avLst/>
          </a:prstGeom>
          <a:solidFill>
            <a:srgbClr val="E4E8EB"/>
          </a:solidFill>
          <a:ln w="12700">
            <a:solidFill>
              <a:srgbClr val="E4E8EB"/>
            </a:solidFill>
            <a:prstDash val="solid"/>
          </a:ln>
        </p:spPr>
      </p:sp>
      <p:sp>
        <p:nvSpPr>
          <p:cNvPr id="12" name="Shape 10"/>
          <p:cNvSpPr/>
          <p:nvPr/>
        </p:nvSpPr>
        <p:spPr>
          <a:xfrm>
            <a:off x="3363712" y="2898465"/>
            <a:ext cx="85039" cy="85039"/>
          </a:xfrm>
          <a:prstGeom prst="ellipse">
            <a:avLst/>
          </a:prstGeom>
          <a:solidFill>
            <a:srgbClr val="E4E8EB"/>
          </a:solidFill>
          <a:ln w="12700">
            <a:solidFill>
              <a:srgbClr val="E4E8EB"/>
            </a:solidFill>
            <a:prstDash val="solid"/>
          </a:ln>
        </p:spPr>
      </p:sp>
      <p:sp>
        <p:nvSpPr>
          <p:cNvPr id="13" name="Shape 11"/>
          <p:cNvSpPr/>
          <p:nvPr/>
        </p:nvSpPr>
        <p:spPr>
          <a:xfrm>
            <a:off x="3516782" y="2898465"/>
            <a:ext cx="85039" cy="85039"/>
          </a:xfrm>
          <a:prstGeom prst="ellipse">
            <a:avLst/>
          </a:prstGeom>
          <a:solidFill>
            <a:srgbClr val="E4E8EB"/>
          </a:solidFill>
          <a:ln w="12700">
            <a:solidFill>
              <a:srgbClr val="E4E8EB"/>
            </a:solidFill>
            <a:prstDash val="solid"/>
          </a:ln>
        </p:spPr>
      </p:sp>
      <p:sp>
        <p:nvSpPr>
          <p:cNvPr id="14" name="Shape 12"/>
          <p:cNvSpPr/>
          <p:nvPr/>
        </p:nvSpPr>
        <p:spPr>
          <a:xfrm>
            <a:off x="3669853" y="2898465"/>
            <a:ext cx="85039" cy="85039"/>
          </a:xfrm>
          <a:prstGeom prst="ellipse">
            <a:avLst/>
          </a:prstGeom>
          <a:solidFill>
            <a:srgbClr val="E4E8EB"/>
          </a:solidFill>
          <a:ln w="12700">
            <a:solidFill>
              <a:srgbClr val="E4E8EB"/>
            </a:solidFill>
            <a:prstDash val="solid"/>
          </a:ln>
        </p:spPr>
      </p:sp>
      <p:sp>
        <p:nvSpPr>
          <p:cNvPr id="15" name="Shape 13"/>
          <p:cNvSpPr/>
          <p:nvPr/>
        </p:nvSpPr>
        <p:spPr>
          <a:xfrm>
            <a:off x="3363712" y="3051536"/>
            <a:ext cx="85039" cy="85039"/>
          </a:xfrm>
          <a:prstGeom prst="ellipse">
            <a:avLst/>
          </a:prstGeom>
          <a:solidFill>
            <a:srgbClr val="E4E8EB"/>
          </a:solidFill>
          <a:ln w="12700">
            <a:solidFill>
              <a:srgbClr val="E4E8EB"/>
            </a:solidFill>
            <a:prstDash val="solid"/>
          </a:ln>
        </p:spPr>
      </p:sp>
      <p:sp>
        <p:nvSpPr>
          <p:cNvPr id="16" name="Shape 14"/>
          <p:cNvSpPr/>
          <p:nvPr/>
        </p:nvSpPr>
        <p:spPr>
          <a:xfrm>
            <a:off x="3516782" y="3051536"/>
            <a:ext cx="85039" cy="85039"/>
          </a:xfrm>
          <a:prstGeom prst="ellipse">
            <a:avLst/>
          </a:prstGeom>
          <a:solidFill>
            <a:srgbClr val="E4E8EB"/>
          </a:solidFill>
          <a:ln w="12700">
            <a:solidFill>
              <a:srgbClr val="E4E8EB"/>
            </a:solidFill>
            <a:prstDash val="solid"/>
          </a:ln>
        </p:spPr>
      </p:sp>
      <p:sp>
        <p:nvSpPr>
          <p:cNvPr id="17" name="Shape 15"/>
          <p:cNvSpPr/>
          <p:nvPr/>
        </p:nvSpPr>
        <p:spPr>
          <a:xfrm>
            <a:off x="3669853" y="3051536"/>
            <a:ext cx="85039" cy="85039"/>
          </a:xfrm>
          <a:prstGeom prst="ellipse">
            <a:avLst/>
          </a:prstGeom>
          <a:solidFill>
            <a:srgbClr val="E4E8EB"/>
          </a:solidFill>
          <a:ln w="12700">
            <a:solidFill>
              <a:srgbClr val="E4E8EB"/>
            </a:solidFill>
            <a:prstDash val="solid"/>
          </a:ln>
        </p:spPr>
      </p:sp>
      <p:sp>
        <p:nvSpPr>
          <p:cNvPr id="18" name="Shape 16"/>
          <p:cNvSpPr/>
          <p:nvPr/>
        </p:nvSpPr>
        <p:spPr>
          <a:xfrm>
            <a:off x="3363712" y="3204606"/>
            <a:ext cx="85039" cy="85039"/>
          </a:xfrm>
          <a:prstGeom prst="ellipse">
            <a:avLst/>
          </a:prstGeom>
          <a:solidFill>
            <a:srgbClr val="E4E8EB"/>
          </a:solidFill>
          <a:ln w="12700">
            <a:solidFill>
              <a:srgbClr val="E4E8EB"/>
            </a:solidFill>
            <a:prstDash val="solid"/>
          </a:ln>
        </p:spPr>
      </p:sp>
      <p:sp>
        <p:nvSpPr>
          <p:cNvPr id="19" name="Shape 17"/>
          <p:cNvSpPr/>
          <p:nvPr/>
        </p:nvSpPr>
        <p:spPr>
          <a:xfrm>
            <a:off x="3516782" y="3204606"/>
            <a:ext cx="85039" cy="85039"/>
          </a:xfrm>
          <a:prstGeom prst="ellipse">
            <a:avLst/>
          </a:prstGeom>
          <a:solidFill>
            <a:srgbClr val="E4E8EB"/>
          </a:solidFill>
          <a:ln w="12700">
            <a:solidFill>
              <a:srgbClr val="E4E8EB"/>
            </a:solidFill>
            <a:prstDash val="solid"/>
          </a:ln>
        </p:spPr>
      </p:sp>
      <p:sp>
        <p:nvSpPr>
          <p:cNvPr id="20" name="Shape 18"/>
          <p:cNvSpPr/>
          <p:nvPr/>
        </p:nvSpPr>
        <p:spPr>
          <a:xfrm>
            <a:off x="3669853" y="3204606"/>
            <a:ext cx="85039" cy="85039"/>
          </a:xfrm>
          <a:prstGeom prst="ellipse">
            <a:avLst/>
          </a:prstGeom>
          <a:solidFill>
            <a:srgbClr val="E4E8EB"/>
          </a:solidFill>
          <a:ln w="12700">
            <a:solidFill>
              <a:srgbClr val="E4E8EB"/>
            </a:solidFill>
            <a:prstDash val="solid"/>
          </a:ln>
        </p:spPr>
      </p:sp>
      <p:sp>
        <p:nvSpPr>
          <p:cNvPr id="21" name="Text 19"/>
          <p:cNvSpPr txBox="1"/>
          <p:nvPr/>
        </p:nvSpPr>
        <p:spPr>
          <a:xfrm>
            <a:off x="2404872" y="3547872"/>
            <a:ext cx="2308860" cy="274320"/>
          </a:xfrm>
          <a:prstGeom prst="rect">
            <a:avLst/>
          </a:prstGeom>
          <a:noFill/>
          <a:ln/>
        </p:spPr>
        <p:txBody>
          <a:bodyPr wrap="square" lIns="0" tIns="0" rIns="0" bIns="0" rtlCol="0" anchor="ctr"/>
          <a:lstStyle/>
          <a:p>
            <a:pPr algn="ctr" indent="0" marL="0">
              <a:buNone/>
            </a:pPr>
            <a:r>
              <a:rPr lang="en-US" sz="1200" b="1" dirty="0">
                <a:solidFill>
                  <a:srgbClr val="1C232B"/>
                </a:solidFill>
                <a:latin typeface="Yu Gothic" pitchFamily="34" charset="0"/>
                <a:ea typeface="Yu Gothic" pitchFamily="34" charset="-122"/>
                <a:cs typeface="Yu Gothic" pitchFamily="34" charset="-120"/>
              </a:rPr>
              <a:t>Enter your PIN</a:t>
            </a:r>
            <a:endParaRPr lang="en-US" sz="1200" dirty="0"/>
          </a:p>
        </p:txBody>
      </p:sp>
      <p:sp>
        <p:nvSpPr>
          <p:cNvPr id="22" name="Shape 20"/>
          <p:cNvSpPr/>
          <p:nvPr/>
        </p:nvSpPr>
        <p:spPr>
          <a:xfrm>
            <a:off x="4614172" y="2930213"/>
            <a:ext cx="253984" cy="174614"/>
          </a:xfrm>
          <a:prstGeom prst="rightArrow">
            <a:avLst/>
          </a:prstGeom>
          <a:solidFill>
            <a:srgbClr val="7FA9C0"/>
          </a:solidFill>
          <a:ln w="12700">
            <a:solidFill>
              <a:srgbClr val="7FA9C0"/>
            </a:solidFill>
            <a:prstDash val="solid"/>
          </a:ln>
        </p:spPr>
      </p:sp>
      <p:sp>
        <p:nvSpPr>
          <p:cNvPr id="23" name="鍵が開いた絵"/>
          <p:cNvSpPr/>
          <p:nvPr/>
        </p:nvSpPr>
        <p:spPr>
          <a:xfrm>
            <a:off x="5537515" y="2632009"/>
            <a:ext cx="771022" cy="771022"/>
          </a:xfrm>
          <a:prstGeom prst="ellipse">
            <a:avLst/>
          </a:prstGeom>
          <a:solidFill>
            <a:srgbClr val="E5F6EC"/>
          </a:solidFill>
          <a:ln w="12700">
            <a:solidFill>
              <a:srgbClr val="E5F6EC"/>
            </a:solidFill>
            <a:prstDash val="solid"/>
          </a:ln>
        </p:spPr>
      </p:sp>
      <p:sp>
        <p:nvSpPr>
          <p:cNvPr id="24" name="Shape 22"/>
          <p:cNvSpPr/>
          <p:nvPr/>
        </p:nvSpPr>
        <p:spPr>
          <a:xfrm>
            <a:off x="5911687" y="2677363"/>
            <a:ext cx="260787" cy="351495"/>
          </a:xfrm>
          <a:prstGeom prst="roundRect">
            <a:avLst>
              <a:gd name="adj" fmla="val 50000"/>
            </a:avLst>
          </a:prstGeom>
          <a:ln w="47244">
            <a:solidFill>
              <a:srgbClr val="06405A"/>
            </a:solidFill>
            <a:prstDash val="solid"/>
          </a:ln>
        </p:spPr>
      </p:sp>
      <p:sp>
        <p:nvSpPr>
          <p:cNvPr id="25" name="Shape 23"/>
          <p:cNvSpPr/>
          <p:nvPr/>
        </p:nvSpPr>
        <p:spPr>
          <a:xfrm>
            <a:off x="6104443" y="2949489"/>
            <a:ext cx="113386" cy="90708"/>
          </a:xfrm>
          <a:prstGeom prst="roundRect">
            <a:avLst/>
          </a:prstGeom>
          <a:solidFill>
            <a:srgbClr val="E5F6EC"/>
          </a:solidFill>
          <a:ln w="12700">
            <a:solidFill>
              <a:srgbClr val="E5F6EC"/>
            </a:solidFill>
            <a:prstDash val="solid"/>
          </a:ln>
        </p:spPr>
      </p:sp>
      <p:sp>
        <p:nvSpPr>
          <p:cNvPr id="26" name="Shape 24"/>
          <p:cNvSpPr/>
          <p:nvPr/>
        </p:nvSpPr>
        <p:spPr>
          <a:xfrm>
            <a:off x="5684916" y="2994843"/>
            <a:ext cx="351495" cy="283464"/>
          </a:xfrm>
          <a:prstGeom prst="roundRect">
            <a:avLst>
              <a:gd name="adj" fmla="val 12000"/>
            </a:avLst>
          </a:prstGeom>
          <a:solidFill>
            <a:srgbClr val="06405A"/>
          </a:solidFill>
          <a:ln w="12700">
            <a:solidFill>
              <a:srgbClr val="06405A"/>
            </a:solidFill>
            <a:prstDash val="solid"/>
          </a:ln>
        </p:spPr>
      </p:sp>
      <p:sp>
        <p:nvSpPr>
          <p:cNvPr id="27" name="Text 25"/>
          <p:cNvSpPr txBox="1"/>
          <p:nvPr/>
        </p:nvSpPr>
        <p:spPr>
          <a:xfrm>
            <a:off x="4768596" y="3547872"/>
            <a:ext cx="2308860" cy="274320"/>
          </a:xfrm>
          <a:prstGeom prst="rect">
            <a:avLst/>
          </a:prstGeom>
          <a:noFill/>
          <a:ln/>
        </p:spPr>
        <p:txBody>
          <a:bodyPr wrap="square" lIns="0" tIns="0" rIns="0" bIns="0" rtlCol="0" anchor="ctr"/>
          <a:lstStyle/>
          <a:p>
            <a:pPr algn="ctr" indent="0" marL="0">
              <a:buNone/>
            </a:pPr>
            <a:r>
              <a:rPr lang="en-US" sz="1200" b="1" dirty="0">
                <a:solidFill>
                  <a:srgbClr val="1C232B"/>
                </a:solidFill>
                <a:latin typeface="Yu Gothic" pitchFamily="34" charset="0"/>
                <a:ea typeface="Yu Gothic" pitchFamily="34" charset="-122"/>
                <a:cs typeface="Yu Gothic" pitchFamily="34" charset="-120"/>
              </a:rPr>
              <a:t>The door unlocks</a:t>
            </a:r>
            <a:endParaRPr lang="en-US" sz="1200" dirty="0"/>
          </a:p>
        </p:txBody>
      </p:sp>
      <p:sp>
        <p:nvSpPr>
          <p:cNvPr id="28" name="押し方のこつ"/>
          <p:cNvSpPr txBox="1"/>
          <p:nvPr/>
        </p:nvSpPr>
        <p:spPr>
          <a:xfrm>
            <a:off x="2377440" y="3931920"/>
            <a:ext cx="4727448" cy="320040"/>
          </a:xfrm>
          <a:prstGeom prst="rect">
            <a:avLst/>
          </a:prstGeom>
          <a:noFill/>
          <a:ln/>
        </p:spPr>
        <p:txBody>
          <a:bodyPr wrap="square" lIns="0" tIns="0" rIns="0" bIns="0" rtlCol="0" anchor="ctr"/>
          <a:lstStyle/>
          <a:p>
            <a:pPr algn="ctr" indent="0" marL="0">
              <a:buNone/>
            </a:pPr>
            <a:r>
              <a:rPr lang="en-US" sz="1200" dirty="0">
                <a:solidFill>
                  <a:srgbClr val="51606B"/>
                </a:solidFill>
                <a:latin typeface="Yu Gothic" pitchFamily="34" charset="0"/>
                <a:ea typeface="Yu Gothic" pitchFamily="34" charset="-122"/>
                <a:cs typeface="Yu Gothic" pitchFamily="34" charset="-120"/>
              </a:rPr>
              <a:t>Press the buttons slowly, one at a time.</a:t>
            </a:r>
            <a:endParaRPr lang="en-US" sz="1200" dirty="0"/>
          </a:p>
        </p:txBody>
      </p:sp>
      <p:sp>
        <p:nvSpPr>
          <p:cNvPr id="29" name="Shape 27"/>
          <p:cNvSpPr/>
          <p:nvPr/>
        </p:nvSpPr>
        <p:spPr>
          <a:xfrm>
            <a:off x="457200" y="4389120"/>
            <a:ext cx="6647688" cy="0"/>
          </a:xfrm>
          <a:prstGeom prst="line">
            <a:avLst/>
          </a:prstGeom>
          <a:noFill/>
          <a:ln w="12700">
            <a:solidFill>
              <a:srgbClr val="C9D3DA"/>
            </a:solidFill>
            <a:prstDash val="solid"/>
          </a:ln>
        </p:spPr>
      </p:sp>
      <p:sp>
        <p:nvSpPr>
          <p:cNvPr id="30" name="Text 28"/>
          <p:cNvSpPr txBox="1"/>
          <p:nvPr/>
        </p:nvSpPr>
        <p:spPr>
          <a:xfrm>
            <a:off x="457200" y="449884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When you go out</a:t>
            </a:r>
            <a:endParaRPr lang="en-US" sz="1350" dirty="0"/>
          </a:p>
        </p:txBody>
      </p:sp>
      <p:sp>
        <p:nvSpPr>
          <p:cNvPr id="31" name="出かけるとき"/>
          <p:cNvSpPr txBox="1"/>
          <p:nvPr/>
        </p:nvSpPr>
        <p:spPr>
          <a:xfrm>
            <a:off x="2377440" y="4498848"/>
            <a:ext cx="4727448" cy="566928"/>
          </a:xfrm>
          <a:prstGeom prst="rect">
            <a:avLst/>
          </a:prstGeom>
          <a:noFill/>
          <a:ln/>
        </p:spPr>
        <p:txBody>
          <a:bodyPr wrap="square" lIns="0" tIns="0" rIns="0" bIns="0" rtlCol="0" anchor="t"/>
          <a:lstStyle/>
          <a:p>
            <a:pPr indent="0" marL="0">
              <a:buNone/>
            </a:pPr>
            <a:r>
              <a:rPr lang="en-US" sz="1350" dirty="0">
                <a:solidFill>
                  <a:srgbClr val="1C232B"/>
                </a:solidFill>
                <a:latin typeface="Yu Gothic" pitchFamily="34" charset="0"/>
                <a:ea typeface="Yu Gothic" pitchFamily="34" charset="-122"/>
                <a:cs typeface="Yu Gothic" pitchFamily="34" charset="-120"/>
              </a:rPr>
              <a:t>Close the door and press the oval button at the top once from outside to lock it.</a:t>
            </a:r>
            <a:endParaRPr lang="en-US" sz="1350" dirty="0"/>
          </a:p>
        </p:txBody>
      </p:sp>
      <p:sp>
        <p:nvSpPr>
          <p:cNvPr id="32" name="Shape 30"/>
          <p:cNvSpPr/>
          <p:nvPr/>
        </p:nvSpPr>
        <p:spPr>
          <a:xfrm>
            <a:off x="457200" y="5166360"/>
            <a:ext cx="6647688" cy="0"/>
          </a:xfrm>
          <a:prstGeom prst="line">
            <a:avLst/>
          </a:prstGeom>
          <a:noFill/>
          <a:ln w="12700">
            <a:solidFill>
              <a:srgbClr val="C9D3DA"/>
            </a:solidFill>
            <a:prstDash val="solid"/>
          </a:ln>
        </p:spPr>
      </p:sp>
      <p:sp>
        <p:nvSpPr>
          <p:cNvPr id="33" name="Text 31"/>
          <p:cNvSpPr txBox="1"/>
          <p:nvPr/>
        </p:nvSpPr>
        <p:spPr>
          <a:xfrm>
            <a:off x="457200" y="527608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Your PIN code</a:t>
            </a:r>
            <a:endParaRPr lang="en-US" sz="1350" dirty="0"/>
          </a:p>
        </p:txBody>
      </p:sp>
      <p:sp>
        <p:nvSpPr>
          <p:cNvPr id="34" name="暗証番号の受け取り方"/>
          <p:cNvSpPr txBox="1"/>
          <p:nvPr/>
        </p:nvSpPr>
        <p:spPr>
          <a:xfrm>
            <a:off x="2377440" y="5276088"/>
            <a:ext cx="4727448" cy="822960"/>
          </a:xfrm>
          <a:prstGeom prst="rect">
            <a:avLst/>
          </a:prstGeom>
          <a:noFill/>
          <a:ln/>
        </p:spPr>
        <p:txBody>
          <a:bodyPr wrap="square" lIns="0" tIns="0" rIns="0" bIns="0" rtlCol="0" anchor="t"/>
          <a:lstStyle/>
          <a:p>
            <a:pPr indent="0" marL="0">
              <a:spcAft>
                <a:spcPts val="200"/>
              </a:spcAft>
              <a:buNone/>
            </a:pPr>
            <a:r>
              <a:rPr lang="en-US" sz="1350" dirty="0">
                <a:solidFill>
                  <a:srgbClr val="1C232B"/>
                </a:solidFill>
                <a:latin typeface="Yu Gothic" pitchFamily="34" charset="0"/>
                <a:ea typeface="Yu Gothic" pitchFamily="34" charset="-122"/>
                <a:cs typeface="Yu Gothic" pitchFamily="34" charset="-120"/>
              </a:rPr>
              <a:t>Each person has a different PIN code.</a:t>
            </a:r>
            <a:endParaRPr lang="en-US" sz="1350" dirty="0"/>
          </a:p>
          <a:p>
            <a:pPr indent="0" marL="0">
              <a:spcAft>
                <a:spcPts val="200"/>
              </a:spcAft>
              <a:buNone/>
            </a:pPr>
            <a:r>
              <a:rPr lang="en-US" sz="1350" dirty="0">
                <a:solidFill>
                  <a:srgbClr val="1C232B"/>
                </a:solidFill>
                <a:latin typeface="Yu Gothic" pitchFamily="34" charset="0"/>
                <a:ea typeface="Yu Gothic" pitchFamily="34" charset="-122"/>
                <a:cs typeface="Yu Gothic" pitchFamily="34" charset="-120"/>
              </a:rPr>
              <a:t>【We will hand you a card with your PIN code in an envelope at the management office by MM/DD.】</a:t>
            </a:r>
            <a:endParaRPr lang="en-US" sz="1350" dirty="0"/>
          </a:p>
        </p:txBody>
      </p:sp>
      <p:sp>
        <p:nvSpPr>
          <p:cNvPr id="35" name="Shape 33"/>
          <p:cNvSpPr/>
          <p:nvPr/>
        </p:nvSpPr>
        <p:spPr>
          <a:xfrm>
            <a:off x="457200" y="6172200"/>
            <a:ext cx="6647688" cy="0"/>
          </a:xfrm>
          <a:prstGeom prst="line">
            <a:avLst/>
          </a:prstGeom>
          <a:noFill/>
          <a:ln w="12700">
            <a:solidFill>
              <a:srgbClr val="C9D3DA"/>
            </a:solidFill>
            <a:prstDash val="solid"/>
          </a:ln>
        </p:spPr>
      </p:sp>
      <p:sp>
        <p:nvSpPr>
          <p:cNvPr id="36" name="Text 34"/>
          <p:cNvSpPr txBox="1"/>
          <p:nvPr/>
        </p:nvSpPr>
        <p:spPr>
          <a:xfrm>
            <a:off x="457200" y="628192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Your current key</a:t>
            </a:r>
            <a:endParaRPr lang="en-US" sz="1350" dirty="0"/>
          </a:p>
        </p:txBody>
      </p:sp>
      <p:sp>
        <p:nvSpPr>
          <p:cNvPr id="37" name="今までの鍵"/>
          <p:cNvSpPr txBox="1"/>
          <p:nvPr/>
        </p:nvSpPr>
        <p:spPr>
          <a:xfrm>
            <a:off x="2377440" y="6281928"/>
            <a:ext cx="4727448" cy="502920"/>
          </a:xfrm>
          <a:prstGeom prst="rect">
            <a:avLst/>
          </a:prstGeom>
          <a:noFill/>
          <a:ln/>
        </p:spPr>
        <p:txBody>
          <a:bodyPr wrap="square" lIns="0" tIns="0" rIns="0" bIns="0" rtlCol="0" anchor="t"/>
          <a:lstStyle/>
          <a:p>
            <a:pPr indent="0" marL="0">
              <a:buNone/>
            </a:pPr>
            <a:r>
              <a:rPr lang="en-US" sz="1350" dirty="0">
                <a:solidFill>
                  <a:srgbClr val="1C232B"/>
                </a:solidFill>
                <a:latin typeface="Yu Gothic" pitchFamily="34" charset="0"/>
                <a:ea typeface="Yu Gothic" pitchFamily="34" charset="-122"/>
                <a:cs typeface="Yu Gothic" pitchFamily="34" charset="-120"/>
              </a:rPr>
              <a:t>【Please return it to the management office by MM/DD.】</a:t>
            </a:r>
            <a:endParaRPr lang="en-US" sz="1350" dirty="0"/>
          </a:p>
        </p:txBody>
      </p:sp>
      <p:sp>
        <p:nvSpPr>
          <p:cNvPr id="38" name="Shape 36"/>
          <p:cNvSpPr/>
          <p:nvPr/>
        </p:nvSpPr>
        <p:spPr>
          <a:xfrm>
            <a:off x="457200" y="6858000"/>
            <a:ext cx="6647688" cy="0"/>
          </a:xfrm>
          <a:prstGeom prst="line">
            <a:avLst/>
          </a:prstGeom>
          <a:noFill/>
          <a:ln w="12700">
            <a:solidFill>
              <a:srgbClr val="C9D3DA"/>
            </a:solidFill>
            <a:prstDash val="solid"/>
          </a:ln>
        </p:spPr>
      </p:sp>
      <p:sp>
        <p:nvSpPr>
          <p:cNvPr id="39" name="Text 37"/>
          <p:cNvSpPr txBox="1"/>
          <p:nvPr/>
        </p:nvSpPr>
        <p:spPr>
          <a:xfrm>
            <a:off x="457200" y="696772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Please note</a:t>
            </a:r>
            <a:endParaRPr lang="en-US" sz="1350" dirty="0"/>
          </a:p>
        </p:txBody>
      </p:sp>
      <p:sp>
        <p:nvSpPr>
          <p:cNvPr id="40" name="お願い"/>
          <p:cNvSpPr txBox="1"/>
          <p:nvPr/>
        </p:nvSpPr>
        <p:spPr>
          <a:xfrm>
            <a:off x="2377440" y="6967728"/>
            <a:ext cx="4727448" cy="1600200"/>
          </a:xfrm>
          <a:prstGeom prst="rect">
            <a:avLst/>
          </a:prstGeom>
          <a:noFill/>
          <a:ln/>
        </p:spPr>
        <p:txBody>
          <a:bodyPr wrap="square" lIns="0" tIns="0" rIns="0" bIns="0" rtlCol="0" anchor="t"/>
          <a:lstStyle/>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Do not share your PIN code with anyone.</a:t>
            </a:r>
            <a:endParaRPr lang="en-US" sz="1300" dirty="0"/>
          </a:p>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If your family, visitors, or contractors need to come in, please ask the management office. We will issue a separate code.</a:t>
            </a:r>
            <a:endParaRPr lang="en-US" sz="1300" dirty="0"/>
          </a:p>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Keep your PIN code card where others cannot see it.</a:t>
            </a:r>
            <a:endParaRPr lang="en-US" sz="1300" dirty="0"/>
          </a:p>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If you forget your PIN code or want to change it, please contact us below.</a:t>
            </a:r>
            <a:endParaRPr lang="en-US" sz="1300" dirty="0"/>
          </a:p>
        </p:txBody>
      </p:sp>
      <p:sp>
        <p:nvSpPr>
          <p:cNvPr id="41" name="連絡先の囲み"/>
          <p:cNvSpPr/>
          <p:nvPr/>
        </p:nvSpPr>
        <p:spPr>
          <a:xfrm>
            <a:off x="457200" y="8778240"/>
            <a:ext cx="6647688" cy="1463040"/>
          </a:xfrm>
          <a:prstGeom prst="roundRect">
            <a:avLst>
              <a:gd name="adj" fmla="val 9375"/>
            </a:avLst>
          </a:prstGeom>
          <a:solidFill>
            <a:srgbClr val="FFF4E0"/>
          </a:solidFill>
          <a:ln w="25400">
            <a:solidFill>
              <a:srgbClr val="E0A040"/>
            </a:solidFill>
            <a:prstDash val="solid"/>
          </a:ln>
        </p:spPr>
      </p:sp>
      <p:sp>
        <p:nvSpPr>
          <p:cNvPr id="42" name="Text 40"/>
          <p:cNvSpPr txBox="1"/>
          <p:nvPr/>
        </p:nvSpPr>
        <p:spPr>
          <a:xfrm>
            <a:off x="731520" y="8869680"/>
            <a:ext cx="6099048" cy="320040"/>
          </a:xfrm>
          <a:prstGeom prst="rect">
            <a:avLst/>
          </a:prstGeom>
          <a:noFill/>
          <a:ln/>
        </p:spPr>
        <p:txBody>
          <a:bodyPr wrap="square" lIns="0" tIns="0" rIns="0" bIns="0" rtlCol="0" anchor="ctr"/>
          <a:lstStyle/>
          <a:p>
            <a:pPr algn="ctr" indent="0" marL="0">
              <a:buNone/>
            </a:pPr>
            <a:r>
              <a:rPr lang="en-US" sz="1400" b="1" dirty="0">
                <a:solidFill>
                  <a:srgbClr val="51606B"/>
                </a:solidFill>
                <a:latin typeface="Yu Gothic" pitchFamily="34" charset="0"/>
                <a:ea typeface="Yu Gothic" pitchFamily="34" charset="-122"/>
                <a:cs typeface="Yu Gothic" pitchFamily="34" charset="-120"/>
              </a:rPr>
              <a:t>Contact</a:t>
            </a:r>
            <a:endParaRPr lang="en-US" sz="1400" dirty="0"/>
          </a:p>
        </p:txBody>
      </p:sp>
      <p:sp>
        <p:nvSpPr>
          <p:cNvPr id="43" name="管理会社名"/>
          <p:cNvSpPr txBox="1"/>
          <p:nvPr/>
        </p:nvSpPr>
        <p:spPr>
          <a:xfrm>
            <a:off x="731520" y="9189720"/>
            <a:ext cx="6099048" cy="365760"/>
          </a:xfrm>
          <a:prstGeom prst="rect">
            <a:avLst/>
          </a:prstGeom>
          <a:noFill/>
          <a:ln/>
        </p:spPr>
        <p:txBody>
          <a:bodyPr wrap="square" lIns="0" tIns="0" rIns="0" bIns="0" rtlCol="0" anchor="ctr"/>
          <a:lstStyle/>
          <a:p>
            <a:pPr algn="ctr" indent="0" marL="0">
              <a:buNone/>
            </a:pPr>
            <a:r>
              <a:rPr lang="en-US" sz="1800" b="1" dirty="0">
                <a:solidFill>
                  <a:srgbClr val="1C232B"/>
                </a:solidFill>
                <a:latin typeface="Yu Gothic" pitchFamily="34" charset="0"/>
                <a:ea typeface="Yu Gothic" pitchFamily="34" charset="-122"/>
                <a:cs typeface="Yu Gothic" pitchFamily="34" charset="-120"/>
              </a:rPr>
              <a:t>【Management company / name】</a:t>
            </a:r>
            <a:endParaRPr lang="en-US" sz="1800" dirty="0"/>
          </a:p>
        </p:txBody>
      </p:sp>
      <p:sp>
        <p:nvSpPr>
          <p:cNvPr id="44" name="電話番号"/>
          <p:cNvSpPr txBox="1"/>
          <p:nvPr/>
        </p:nvSpPr>
        <p:spPr>
          <a:xfrm>
            <a:off x="731520" y="9555480"/>
            <a:ext cx="6099048" cy="320040"/>
          </a:xfrm>
          <a:prstGeom prst="rect">
            <a:avLst/>
          </a:prstGeom>
          <a:noFill/>
          <a:ln/>
        </p:spPr>
        <p:txBody>
          <a:bodyPr wrap="square" lIns="0" tIns="0" rIns="0" bIns="0" rtlCol="0" anchor="ctr"/>
          <a:lstStyle/>
          <a:p>
            <a:pPr algn="ctr" indent="0" marL="0">
              <a:buNone/>
            </a:pPr>
            <a:r>
              <a:rPr lang="en-US" sz="1500" b="1" dirty="0">
                <a:solidFill>
                  <a:srgbClr val="1C232B"/>
                </a:solidFill>
                <a:latin typeface="Yu Gothic" pitchFamily="34" charset="0"/>
                <a:ea typeface="Yu Gothic" pitchFamily="34" charset="-122"/>
                <a:cs typeface="Yu Gothic" pitchFamily="34" charset="-120"/>
              </a:rPr>
              <a:t>Phone: 【phone number】 (【Weekdays 9:00-18:00】)</a:t>
            </a:r>
            <a:endParaRPr lang="en-US" sz="1500" dirty="0"/>
          </a:p>
        </p:txBody>
      </p:sp>
      <p:sp>
        <p:nvSpPr>
          <p:cNvPr id="45" name="夜間・休日の連絡先"/>
          <p:cNvSpPr txBox="1"/>
          <p:nvPr/>
        </p:nvSpPr>
        <p:spPr>
          <a:xfrm>
            <a:off x="731520" y="9875520"/>
            <a:ext cx="6099048" cy="274320"/>
          </a:xfrm>
          <a:prstGeom prst="rect">
            <a:avLst/>
          </a:prstGeom>
          <a:noFill/>
          <a:ln/>
        </p:spPr>
        <p:txBody>
          <a:bodyPr wrap="square" lIns="0" tIns="0" rIns="0" bIns="0" rtlCol="0" anchor="ctr"/>
          <a:lstStyle/>
          <a:p>
            <a:pPr algn="ctr" indent="0" marL="0">
              <a:buNone/>
            </a:pPr>
            <a:r>
              <a:rPr lang="en-US" sz="1200" dirty="0">
                <a:solidFill>
                  <a:srgbClr val="1C232B"/>
                </a:solidFill>
                <a:latin typeface="Yu Gothic" pitchFamily="34" charset="0"/>
                <a:ea typeface="Yu Gothic" pitchFamily="34" charset="-122"/>
                <a:cs typeface="Yu Gothic" pitchFamily="34" charset="-120"/>
              </a:rPr>
              <a:t>At night or on holidays, if you cannot get in: 【phone number】</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切り取り線（縦）"/>
          <p:cNvSpPr/>
          <p:nvPr/>
        </p:nvSpPr>
        <p:spPr>
          <a:xfrm>
            <a:off x="3781044" y="137160"/>
            <a:ext cx="0" cy="10415016"/>
          </a:xfrm>
          <a:prstGeom prst="line">
            <a:avLst/>
          </a:prstGeom>
          <a:noFill/>
          <a:ln w="9525">
            <a:solidFill>
              <a:srgbClr val="AAB4BB"/>
            </a:solidFill>
            <a:prstDash val="dash"/>
          </a:ln>
        </p:spPr>
      </p:sp>
      <p:sp>
        <p:nvSpPr>
          <p:cNvPr id="3" name="切り取り線（横）"/>
          <p:cNvSpPr/>
          <p:nvPr/>
        </p:nvSpPr>
        <p:spPr>
          <a:xfrm>
            <a:off x="137160" y="5344668"/>
            <a:ext cx="7287768" cy="0"/>
          </a:xfrm>
          <a:prstGeom prst="line">
            <a:avLst/>
          </a:prstGeom>
          <a:noFill/>
          <a:ln w="9525">
            <a:solidFill>
              <a:srgbClr val="AAB4BB"/>
            </a:solidFill>
            <a:prstDash val="dash"/>
          </a:ln>
        </p:spPr>
      </p:sp>
      <p:sp>
        <p:nvSpPr>
          <p:cNvPr id="4" name="カード1の枠"/>
          <p:cNvSpPr/>
          <p:nvPr/>
        </p:nvSpPr>
        <p:spPr>
          <a:xfrm>
            <a:off x="365760" y="365760"/>
            <a:ext cx="3278124" cy="4841748"/>
          </a:xfrm>
          <a:prstGeom prst="roundRect">
            <a:avLst>
              <a:gd name="adj" fmla="val 3347"/>
            </a:avLst>
          </a:prstGeom>
          <a:solidFill>
            <a:srgbClr val="FFFFFF"/>
          </a:solidFill>
          <a:ln w="19050">
            <a:solidFill>
              <a:srgbClr val="06405A"/>
            </a:solidFill>
            <a:prstDash val="solid"/>
          </a:ln>
        </p:spPr>
      </p:sp>
      <p:sp>
        <p:nvSpPr>
          <p:cNvPr id="5" name="カード1の見出しの囲み"/>
          <p:cNvSpPr/>
          <p:nvPr/>
        </p:nvSpPr>
        <p:spPr>
          <a:xfrm>
            <a:off x="365760" y="365760"/>
            <a:ext cx="3278124" cy="777240"/>
          </a:xfrm>
          <a:prstGeom prst="roundRect">
            <a:avLst>
              <a:gd name="adj" fmla="val 14118"/>
            </a:avLst>
          </a:prstGeom>
          <a:solidFill>
            <a:srgbClr val="06405A"/>
          </a:solidFill>
          <a:ln w="12700">
            <a:solidFill>
              <a:srgbClr val="06405A"/>
            </a:solidFill>
            <a:prstDash val="solid"/>
          </a:ln>
        </p:spPr>
      </p:sp>
      <p:sp>
        <p:nvSpPr>
          <p:cNvPr id="6" name="Shape 4"/>
          <p:cNvSpPr/>
          <p:nvPr/>
        </p:nvSpPr>
        <p:spPr>
          <a:xfrm>
            <a:off x="365760" y="822960"/>
            <a:ext cx="3278124" cy="320040"/>
          </a:xfrm>
          <a:prstGeom prst="rect">
            <a:avLst/>
          </a:prstGeom>
          <a:solidFill>
            <a:srgbClr val="06405A"/>
          </a:solidFill>
          <a:ln w="12700">
            <a:solidFill>
              <a:srgbClr val="06405A"/>
            </a:solidFill>
            <a:prstDash val="solid"/>
          </a:ln>
        </p:spPr>
      </p:sp>
      <p:sp>
        <p:nvSpPr>
          <p:cNvPr id="7" name="カード1の建物名"/>
          <p:cNvSpPr txBox="1"/>
          <p:nvPr/>
        </p:nvSpPr>
        <p:spPr>
          <a:xfrm>
            <a:off x="548640" y="411480"/>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8" name="カード1の見出し"/>
          <p:cNvSpPr txBox="1"/>
          <p:nvPr/>
        </p:nvSpPr>
        <p:spPr>
          <a:xfrm>
            <a:off x="548640" y="649224"/>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9" name="Text 7"/>
          <p:cNvSpPr txBox="1"/>
          <p:nvPr/>
        </p:nvSpPr>
        <p:spPr>
          <a:xfrm>
            <a:off x="548640" y="123444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10" name="Shape 8"/>
          <p:cNvSpPr/>
          <p:nvPr/>
        </p:nvSpPr>
        <p:spPr>
          <a:xfrm>
            <a:off x="548640" y="1709928"/>
            <a:ext cx="2912364" cy="0"/>
          </a:xfrm>
          <a:prstGeom prst="line">
            <a:avLst/>
          </a:prstGeom>
          <a:noFill/>
          <a:ln w="9525">
            <a:solidFill>
              <a:srgbClr val="51606B"/>
            </a:solidFill>
            <a:prstDash val="solid"/>
          </a:ln>
        </p:spPr>
      </p:sp>
      <p:sp>
        <p:nvSpPr>
          <p:cNvPr id="11" name="Text 9"/>
          <p:cNvSpPr txBox="1"/>
          <p:nvPr/>
        </p:nvSpPr>
        <p:spPr>
          <a:xfrm>
            <a:off x="548640" y="182880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12" name="カード1の番号の欄"/>
          <p:cNvSpPr/>
          <p:nvPr/>
        </p:nvSpPr>
        <p:spPr>
          <a:xfrm>
            <a:off x="548640" y="2066544"/>
            <a:ext cx="2912364" cy="502920"/>
          </a:xfrm>
          <a:prstGeom prst="roundRect">
            <a:avLst>
              <a:gd name="adj" fmla="val 14545"/>
            </a:avLst>
          </a:prstGeom>
          <a:solidFill>
            <a:srgbClr val="F3F7FA"/>
          </a:solidFill>
          <a:ln w="12700">
            <a:solidFill>
              <a:srgbClr val="C9D3DA"/>
            </a:solidFill>
            <a:prstDash val="solid"/>
          </a:ln>
        </p:spPr>
      </p:sp>
      <p:sp>
        <p:nvSpPr>
          <p:cNvPr id="13" name="カード1の使える日"/>
          <p:cNvSpPr txBox="1"/>
          <p:nvPr/>
        </p:nvSpPr>
        <p:spPr>
          <a:xfrm>
            <a:off x="548640" y="2633472"/>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14" name="Text 12"/>
          <p:cNvSpPr txBox="1"/>
          <p:nvPr/>
        </p:nvSpPr>
        <p:spPr>
          <a:xfrm>
            <a:off x="548640" y="3035808"/>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15" name="テンキーの絵"/>
          <p:cNvSpPr/>
          <p:nvPr/>
        </p:nvSpPr>
        <p:spPr>
          <a:xfrm>
            <a:off x="1123112" y="3288182"/>
            <a:ext cx="307238" cy="409651"/>
          </a:xfrm>
          <a:prstGeom prst="roundRect">
            <a:avLst>
              <a:gd name="adj" fmla="val 13333"/>
            </a:avLst>
          </a:prstGeom>
          <a:solidFill>
            <a:srgbClr val="2B2F33"/>
          </a:solidFill>
          <a:ln w="12700">
            <a:solidFill>
              <a:srgbClr val="2B2F33"/>
            </a:solidFill>
            <a:prstDash val="solid"/>
          </a:ln>
        </p:spPr>
      </p:sp>
      <p:sp>
        <p:nvSpPr>
          <p:cNvPr id="16" name="Shape 14"/>
          <p:cNvSpPr/>
          <p:nvPr/>
        </p:nvSpPr>
        <p:spPr>
          <a:xfrm>
            <a:off x="1175781" y="3352556"/>
            <a:ext cx="43891" cy="43891"/>
          </a:xfrm>
          <a:prstGeom prst="ellipse">
            <a:avLst/>
          </a:prstGeom>
          <a:solidFill>
            <a:srgbClr val="E4E8EB"/>
          </a:solidFill>
          <a:ln w="12700">
            <a:solidFill>
              <a:srgbClr val="E4E8EB"/>
            </a:solidFill>
            <a:prstDash val="solid"/>
          </a:ln>
        </p:spPr>
      </p:sp>
      <p:sp>
        <p:nvSpPr>
          <p:cNvPr id="17" name="Shape 15"/>
          <p:cNvSpPr/>
          <p:nvPr/>
        </p:nvSpPr>
        <p:spPr>
          <a:xfrm>
            <a:off x="1254785" y="3352556"/>
            <a:ext cx="43891" cy="43891"/>
          </a:xfrm>
          <a:prstGeom prst="ellipse">
            <a:avLst/>
          </a:prstGeom>
          <a:solidFill>
            <a:srgbClr val="E4E8EB"/>
          </a:solidFill>
          <a:ln w="12700">
            <a:solidFill>
              <a:srgbClr val="E4E8EB"/>
            </a:solidFill>
            <a:prstDash val="solid"/>
          </a:ln>
        </p:spPr>
      </p:sp>
      <p:sp>
        <p:nvSpPr>
          <p:cNvPr id="18" name="Shape 16"/>
          <p:cNvSpPr/>
          <p:nvPr/>
        </p:nvSpPr>
        <p:spPr>
          <a:xfrm>
            <a:off x="1333790" y="3352556"/>
            <a:ext cx="43891" cy="43891"/>
          </a:xfrm>
          <a:prstGeom prst="ellipse">
            <a:avLst/>
          </a:prstGeom>
          <a:solidFill>
            <a:srgbClr val="E4E8EB"/>
          </a:solidFill>
          <a:ln w="12700">
            <a:solidFill>
              <a:srgbClr val="E4E8EB"/>
            </a:solidFill>
            <a:prstDash val="solid"/>
          </a:ln>
        </p:spPr>
      </p:sp>
      <p:sp>
        <p:nvSpPr>
          <p:cNvPr id="19" name="Shape 17"/>
          <p:cNvSpPr/>
          <p:nvPr/>
        </p:nvSpPr>
        <p:spPr>
          <a:xfrm>
            <a:off x="1175781" y="3431560"/>
            <a:ext cx="43891" cy="43891"/>
          </a:xfrm>
          <a:prstGeom prst="ellipse">
            <a:avLst/>
          </a:prstGeom>
          <a:solidFill>
            <a:srgbClr val="E4E8EB"/>
          </a:solidFill>
          <a:ln w="12700">
            <a:solidFill>
              <a:srgbClr val="E4E8EB"/>
            </a:solidFill>
            <a:prstDash val="solid"/>
          </a:ln>
        </p:spPr>
      </p:sp>
      <p:sp>
        <p:nvSpPr>
          <p:cNvPr id="20" name="Shape 18"/>
          <p:cNvSpPr/>
          <p:nvPr/>
        </p:nvSpPr>
        <p:spPr>
          <a:xfrm>
            <a:off x="1254785" y="3431560"/>
            <a:ext cx="43891" cy="43891"/>
          </a:xfrm>
          <a:prstGeom prst="ellipse">
            <a:avLst/>
          </a:prstGeom>
          <a:solidFill>
            <a:srgbClr val="E4E8EB"/>
          </a:solidFill>
          <a:ln w="12700">
            <a:solidFill>
              <a:srgbClr val="E4E8EB"/>
            </a:solidFill>
            <a:prstDash val="solid"/>
          </a:ln>
        </p:spPr>
      </p:sp>
      <p:sp>
        <p:nvSpPr>
          <p:cNvPr id="21" name="Shape 19"/>
          <p:cNvSpPr/>
          <p:nvPr/>
        </p:nvSpPr>
        <p:spPr>
          <a:xfrm>
            <a:off x="1333790" y="3431560"/>
            <a:ext cx="43891" cy="43891"/>
          </a:xfrm>
          <a:prstGeom prst="ellipse">
            <a:avLst/>
          </a:prstGeom>
          <a:solidFill>
            <a:srgbClr val="E4E8EB"/>
          </a:solidFill>
          <a:ln w="12700">
            <a:solidFill>
              <a:srgbClr val="E4E8EB"/>
            </a:solidFill>
            <a:prstDash val="solid"/>
          </a:ln>
        </p:spPr>
      </p:sp>
      <p:sp>
        <p:nvSpPr>
          <p:cNvPr id="22" name="Shape 20"/>
          <p:cNvSpPr/>
          <p:nvPr/>
        </p:nvSpPr>
        <p:spPr>
          <a:xfrm>
            <a:off x="1175781" y="3510564"/>
            <a:ext cx="43891" cy="43891"/>
          </a:xfrm>
          <a:prstGeom prst="ellipse">
            <a:avLst/>
          </a:prstGeom>
          <a:solidFill>
            <a:srgbClr val="E4E8EB"/>
          </a:solidFill>
          <a:ln w="12700">
            <a:solidFill>
              <a:srgbClr val="E4E8EB"/>
            </a:solidFill>
            <a:prstDash val="solid"/>
          </a:ln>
        </p:spPr>
      </p:sp>
      <p:sp>
        <p:nvSpPr>
          <p:cNvPr id="23" name="Shape 21"/>
          <p:cNvSpPr/>
          <p:nvPr/>
        </p:nvSpPr>
        <p:spPr>
          <a:xfrm>
            <a:off x="1254785" y="3510564"/>
            <a:ext cx="43891" cy="43891"/>
          </a:xfrm>
          <a:prstGeom prst="ellipse">
            <a:avLst/>
          </a:prstGeom>
          <a:solidFill>
            <a:srgbClr val="E4E8EB"/>
          </a:solidFill>
          <a:ln w="12700">
            <a:solidFill>
              <a:srgbClr val="E4E8EB"/>
            </a:solidFill>
            <a:prstDash val="solid"/>
          </a:ln>
        </p:spPr>
      </p:sp>
      <p:sp>
        <p:nvSpPr>
          <p:cNvPr id="24" name="Shape 22"/>
          <p:cNvSpPr/>
          <p:nvPr/>
        </p:nvSpPr>
        <p:spPr>
          <a:xfrm>
            <a:off x="1333790" y="3510564"/>
            <a:ext cx="43891" cy="43891"/>
          </a:xfrm>
          <a:prstGeom prst="ellipse">
            <a:avLst/>
          </a:prstGeom>
          <a:solidFill>
            <a:srgbClr val="E4E8EB"/>
          </a:solidFill>
          <a:ln w="12700">
            <a:solidFill>
              <a:srgbClr val="E4E8EB"/>
            </a:solidFill>
            <a:prstDash val="solid"/>
          </a:ln>
        </p:spPr>
      </p:sp>
      <p:sp>
        <p:nvSpPr>
          <p:cNvPr id="25" name="Shape 23"/>
          <p:cNvSpPr/>
          <p:nvPr/>
        </p:nvSpPr>
        <p:spPr>
          <a:xfrm>
            <a:off x="1175781" y="3589569"/>
            <a:ext cx="43891" cy="43891"/>
          </a:xfrm>
          <a:prstGeom prst="ellipse">
            <a:avLst/>
          </a:prstGeom>
          <a:solidFill>
            <a:srgbClr val="E4E8EB"/>
          </a:solidFill>
          <a:ln w="12700">
            <a:solidFill>
              <a:srgbClr val="E4E8EB"/>
            </a:solidFill>
            <a:prstDash val="solid"/>
          </a:ln>
        </p:spPr>
      </p:sp>
      <p:sp>
        <p:nvSpPr>
          <p:cNvPr id="26" name="Shape 24"/>
          <p:cNvSpPr/>
          <p:nvPr/>
        </p:nvSpPr>
        <p:spPr>
          <a:xfrm>
            <a:off x="1254785" y="3589569"/>
            <a:ext cx="43891" cy="43891"/>
          </a:xfrm>
          <a:prstGeom prst="ellipse">
            <a:avLst/>
          </a:prstGeom>
          <a:solidFill>
            <a:srgbClr val="E4E8EB"/>
          </a:solidFill>
          <a:ln w="12700">
            <a:solidFill>
              <a:srgbClr val="E4E8EB"/>
            </a:solidFill>
            <a:prstDash val="solid"/>
          </a:ln>
        </p:spPr>
      </p:sp>
      <p:sp>
        <p:nvSpPr>
          <p:cNvPr id="27" name="Shape 25"/>
          <p:cNvSpPr/>
          <p:nvPr/>
        </p:nvSpPr>
        <p:spPr>
          <a:xfrm>
            <a:off x="1333790" y="3589569"/>
            <a:ext cx="43891" cy="43891"/>
          </a:xfrm>
          <a:prstGeom prst="ellipse">
            <a:avLst/>
          </a:prstGeom>
          <a:solidFill>
            <a:srgbClr val="E4E8EB"/>
          </a:solidFill>
          <a:ln w="12700">
            <a:solidFill>
              <a:srgbClr val="E4E8EB"/>
            </a:solidFill>
            <a:prstDash val="solid"/>
          </a:ln>
        </p:spPr>
      </p:sp>
      <p:sp>
        <p:nvSpPr>
          <p:cNvPr id="28" name="Text 26"/>
          <p:cNvSpPr txBox="1"/>
          <p:nvPr/>
        </p:nvSpPr>
        <p:spPr>
          <a:xfrm>
            <a:off x="576072" y="3767328"/>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29" name="Text 27"/>
          <p:cNvSpPr txBox="1"/>
          <p:nvPr/>
        </p:nvSpPr>
        <p:spPr>
          <a:xfrm>
            <a:off x="576072" y="3961638"/>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30" name="Shape 28"/>
          <p:cNvSpPr/>
          <p:nvPr/>
        </p:nvSpPr>
        <p:spPr>
          <a:xfrm>
            <a:off x="1939278" y="3447946"/>
            <a:ext cx="131088" cy="90123"/>
          </a:xfrm>
          <a:prstGeom prst="rightArrow">
            <a:avLst/>
          </a:prstGeom>
          <a:solidFill>
            <a:srgbClr val="7FA9C0"/>
          </a:solidFill>
          <a:ln w="12700">
            <a:solidFill>
              <a:srgbClr val="7FA9C0"/>
            </a:solidFill>
            <a:prstDash val="solid"/>
          </a:ln>
        </p:spPr>
      </p:sp>
      <p:sp>
        <p:nvSpPr>
          <p:cNvPr id="31" name="鍵が開いた絵"/>
          <p:cNvSpPr/>
          <p:nvPr/>
        </p:nvSpPr>
        <p:spPr>
          <a:xfrm>
            <a:off x="2533940" y="3294035"/>
            <a:ext cx="397947" cy="397947"/>
          </a:xfrm>
          <a:prstGeom prst="ellipse">
            <a:avLst/>
          </a:prstGeom>
          <a:solidFill>
            <a:srgbClr val="E5F6EC"/>
          </a:solidFill>
          <a:ln w="12700">
            <a:solidFill>
              <a:srgbClr val="E5F6EC"/>
            </a:solidFill>
            <a:prstDash val="solid"/>
          </a:ln>
        </p:spPr>
      </p:sp>
      <p:sp>
        <p:nvSpPr>
          <p:cNvPr id="32" name="Shape 30"/>
          <p:cNvSpPr/>
          <p:nvPr/>
        </p:nvSpPr>
        <p:spPr>
          <a:xfrm>
            <a:off x="2727061" y="3317443"/>
            <a:ext cx="134600" cy="181417"/>
          </a:xfrm>
          <a:prstGeom prst="roundRect">
            <a:avLst>
              <a:gd name="adj" fmla="val 50000"/>
            </a:avLst>
          </a:prstGeom>
          <a:ln w="24384">
            <a:solidFill>
              <a:srgbClr val="06405A"/>
            </a:solidFill>
            <a:prstDash val="solid"/>
          </a:ln>
        </p:spPr>
      </p:sp>
      <p:sp>
        <p:nvSpPr>
          <p:cNvPr id="33" name="Shape 31"/>
          <p:cNvSpPr/>
          <p:nvPr/>
        </p:nvSpPr>
        <p:spPr>
          <a:xfrm>
            <a:off x="2826548" y="3457895"/>
            <a:ext cx="58522" cy="46817"/>
          </a:xfrm>
          <a:prstGeom prst="roundRect">
            <a:avLst/>
          </a:prstGeom>
          <a:solidFill>
            <a:srgbClr val="E5F6EC"/>
          </a:solidFill>
          <a:ln w="12700">
            <a:solidFill>
              <a:srgbClr val="E5F6EC"/>
            </a:solidFill>
            <a:prstDash val="solid"/>
          </a:ln>
        </p:spPr>
      </p:sp>
      <p:sp>
        <p:nvSpPr>
          <p:cNvPr id="34" name="Shape 32"/>
          <p:cNvSpPr/>
          <p:nvPr/>
        </p:nvSpPr>
        <p:spPr>
          <a:xfrm>
            <a:off x="2610018" y="3481304"/>
            <a:ext cx="181417" cy="146304"/>
          </a:xfrm>
          <a:prstGeom prst="roundRect">
            <a:avLst>
              <a:gd name="adj" fmla="val 12000"/>
            </a:avLst>
          </a:prstGeom>
          <a:solidFill>
            <a:srgbClr val="06405A"/>
          </a:solidFill>
          <a:ln w="12700">
            <a:solidFill>
              <a:srgbClr val="06405A"/>
            </a:solidFill>
            <a:prstDash val="solid"/>
          </a:ln>
        </p:spPr>
      </p:sp>
      <p:sp>
        <p:nvSpPr>
          <p:cNvPr id="35" name="Text 33"/>
          <p:cNvSpPr txBox="1"/>
          <p:nvPr/>
        </p:nvSpPr>
        <p:spPr>
          <a:xfrm>
            <a:off x="2032254" y="3767328"/>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36" name="Text 34"/>
          <p:cNvSpPr txBox="1"/>
          <p:nvPr/>
        </p:nvSpPr>
        <p:spPr>
          <a:xfrm>
            <a:off x="2032254" y="3961638"/>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37" name="カード1のお願い"/>
          <p:cNvSpPr txBox="1"/>
          <p:nvPr/>
        </p:nvSpPr>
        <p:spPr>
          <a:xfrm>
            <a:off x="548640" y="4133088"/>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38" name="カード1の連絡先の囲み"/>
          <p:cNvSpPr/>
          <p:nvPr/>
        </p:nvSpPr>
        <p:spPr>
          <a:xfrm>
            <a:off x="475488" y="4640580"/>
            <a:ext cx="3058668" cy="457200"/>
          </a:xfrm>
          <a:prstGeom prst="roundRect">
            <a:avLst>
              <a:gd name="adj" fmla="val 16000"/>
            </a:avLst>
          </a:prstGeom>
          <a:solidFill>
            <a:srgbClr val="FFF4E0"/>
          </a:solidFill>
          <a:ln w="12700">
            <a:solidFill>
              <a:srgbClr val="E0A040"/>
            </a:solidFill>
            <a:prstDash val="solid"/>
          </a:ln>
        </p:spPr>
      </p:sp>
      <p:sp>
        <p:nvSpPr>
          <p:cNvPr id="39" name="カード1の連絡先"/>
          <p:cNvSpPr txBox="1"/>
          <p:nvPr/>
        </p:nvSpPr>
        <p:spPr>
          <a:xfrm>
            <a:off x="548640" y="4686300"/>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
        <p:nvSpPr>
          <p:cNvPr id="40" name="カード2の枠"/>
          <p:cNvSpPr/>
          <p:nvPr/>
        </p:nvSpPr>
        <p:spPr>
          <a:xfrm>
            <a:off x="3918204" y="365760"/>
            <a:ext cx="3278124" cy="4841748"/>
          </a:xfrm>
          <a:prstGeom prst="roundRect">
            <a:avLst>
              <a:gd name="adj" fmla="val 3347"/>
            </a:avLst>
          </a:prstGeom>
          <a:solidFill>
            <a:srgbClr val="FFFFFF"/>
          </a:solidFill>
          <a:ln w="19050">
            <a:solidFill>
              <a:srgbClr val="06405A"/>
            </a:solidFill>
            <a:prstDash val="solid"/>
          </a:ln>
        </p:spPr>
      </p:sp>
      <p:sp>
        <p:nvSpPr>
          <p:cNvPr id="41" name="カード2の見出しの囲み"/>
          <p:cNvSpPr/>
          <p:nvPr/>
        </p:nvSpPr>
        <p:spPr>
          <a:xfrm>
            <a:off x="3918204" y="365760"/>
            <a:ext cx="3278124" cy="777240"/>
          </a:xfrm>
          <a:prstGeom prst="roundRect">
            <a:avLst>
              <a:gd name="adj" fmla="val 14118"/>
            </a:avLst>
          </a:prstGeom>
          <a:solidFill>
            <a:srgbClr val="06405A"/>
          </a:solidFill>
          <a:ln w="12700">
            <a:solidFill>
              <a:srgbClr val="06405A"/>
            </a:solidFill>
            <a:prstDash val="solid"/>
          </a:ln>
        </p:spPr>
      </p:sp>
      <p:sp>
        <p:nvSpPr>
          <p:cNvPr id="42" name="Shape 40"/>
          <p:cNvSpPr/>
          <p:nvPr/>
        </p:nvSpPr>
        <p:spPr>
          <a:xfrm>
            <a:off x="3918204" y="822960"/>
            <a:ext cx="3278124" cy="320040"/>
          </a:xfrm>
          <a:prstGeom prst="rect">
            <a:avLst/>
          </a:prstGeom>
          <a:solidFill>
            <a:srgbClr val="06405A"/>
          </a:solidFill>
          <a:ln w="12700">
            <a:solidFill>
              <a:srgbClr val="06405A"/>
            </a:solidFill>
            <a:prstDash val="solid"/>
          </a:ln>
        </p:spPr>
      </p:sp>
      <p:sp>
        <p:nvSpPr>
          <p:cNvPr id="43" name="カード2の建物名"/>
          <p:cNvSpPr txBox="1"/>
          <p:nvPr/>
        </p:nvSpPr>
        <p:spPr>
          <a:xfrm>
            <a:off x="4101084" y="411480"/>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44" name="カード2の見出し"/>
          <p:cNvSpPr txBox="1"/>
          <p:nvPr/>
        </p:nvSpPr>
        <p:spPr>
          <a:xfrm>
            <a:off x="4101084" y="649224"/>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45" name="Text 43"/>
          <p:cNvSpPr txBox="1"/>
          <p:nvPr/>
        </p:nvSpPr>
        <p:spPr>
          <a:xfrm>
            <a:off x="4101084" y="123444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46" name="Shape 44"/>
          <p:cNvSpPr/>
          <p:nvPr/>
        </p:nvSpPr>
        <p:spPr>
          <a:xfrm>
            <a:off x="4101084" y="1709928"/>
            <a:ext cx="2912364" cy="0"/>
          </a:xfrm>
          <a:prstGeom prst="line">
            <a:avLst/>
          </a:prstGeom>
          <a:noFill/>
          <a:ln w="9525">
            <a:solidFill>
              <a:srgbClr val="51606B"/>
            </a:solidFill>
            <a:prstDash val="solid"/>
          </a:ln>
        </p:spPr>
      </p:sp>
      <p:sp>
        <p:nvSpPr>
          <p:cNvPr id="47" name="Text 45"/>
          <p:cNvSpPr txBox="1"/>
          <p:nvPr/>
        </p:nvSpPr>
        <p:spPr>
          <a:xfrm>
            <a:off x="4101084" y="182880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48" name="カード2の番号の欄"/>
          <p:cNvSpPr/>
          <p:nvPr/>
        </p:nvSpPr>
        <p:spPr>
          <a:xfrm>
            <a:off x="4101084" y="2066544"/>
            <a:ext cx="2912364" cy="502920"/>
          </a:xfrm>
          <a:prstGeom prst="roundRect">
            <a:avLst>
              <a:gd name="adj" fmla="val 14545"/>
            </a:avLst>
          </a:prstGeom>
          <a:solidFill>
            <a:srgbClr val="F3F7FA"/>
          </a:solidFill>
          <a:ln w="12700">
            <a:solidFill>
              <a:srgbClr val="C9D3DA"/>
            </a:solidFill>
            <a:prstDash val="solid"/>
          </a:ln>
        </p:spPr>
      </p:sp>
      <p:sp>
        <p:nvSpPr>
          <p:cNvPr id="49" name="カード2の使える日"/>
          <p:cNvSpPr txBox="1"/>
          <p:nvPr/>
        </p:nvSpPr>
        <p:spPr>
          <a:xfrm>
            <a:off x="4101084" y="2633472"/>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50" name="Text 48"/>
          <p:cNvSpPr txBox="1"/>
          <p:nvPr/>
        </p:nvSpPr>
        <p:spPr>
          <a:xfrm>
            <a:off x="4101084" y="3035808"/>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51" name="テンキーの絵"/>
          <p:cNvSpPr/>
          <p:nvPr/>
        </p:nvSpPr>
        <p:spPr>
          <a:xfrm>
            <a:off x="4675556" y="3288182"/>
            <a:ext cx="307238" cy="409651"/>
          </a:xfrm>
          <a:prstGeom prst="roundRect">
            <a:avLst>
              <a:gd name="adj" fmla="val 13333"/>
            </a:avLst>
          </a:prstGeom>
          <a:solidFill>
            <a:srgbClr val="2B2F33"/>
          </a:solidFill>
          <a:ln w="12700">
            <a:solidFill>
              <a:srgbClr val="2B2F33"/>
            </a:solidFill>
            <a:prstDash val="solid"/>
          </a:ln>
        </p:spPr>
      </p:sp>
      <p:sp>
        <p:nvSpPr>
          <p:cNvPr id="52" name="Shape 50"/>
          <p:cNvSpPr/>
          <p:nvPr/>
        </p:nvSpPr>
        <p:spPr>
          <a:xfrm>
            <a:off x="4728225" y="3352556"/>
            <a:ext cx="43891" cy="43891"/>
          </a:xfrm>
          <a:prstGeom prst="ellipse">
            <a:avLst/>
          </a:prstGeom>
          <a:solidFill>
            <a:srgbClr val="E4E8EB"/>
          </a:solidFill>
          <a:ln w="12700">
            <a:solidFill>
              <a:srgbClr val="E4E8EB"/>
            </a:solidFill>
            <a:prstDash val="solid"/>
          </a:ln>
        </p:spPr>
      </p:sp>
      <p:sp>
        <p:nvSpPr>
          <p:cNvPr id="53" name="Shape 51"/>
          <p:cNvSpPr/>
          <p:nvPr/>
        </p:nvSpPr>
        <p:spPr>
          <a:xfrm>
            <a:off x="4807229" y="3352556"/>
            <a:ext cx="43891" cy="43891"/>
          </a:xfrm>
          <a:prstGeom prst="ellipse">
            <a:avLst/>
          </a:prstGeom>
          <a:solidFill>
            <a:srgbClr val="E4E8EB"/>
          </a:solidFill>
          <a:ln w="12700">
            <a:solidFill>
              <a:srgbClr val="E4E8EB"/>
            </a:solidFill>
            <a:prstDash val="solid"/>
          </a:ln>
        </p:spPr>
      </p:sp>
      <p:sp>
        <p:nvSpPr>
          <p:cNvPr id="54" name="Shape 52"/>
          <p:cNvSpPr/>
          <p:nvPr/>
        </p:nvSpPr>
        <p:spPr>
          <a:xfrm>
            <a:off x="4886234" y="3352556"/>
            <a:ext cx="43891" cy="43891"/>
          </a:xfrm>
          <a:prstGeom prst="ellipse">
            <a:avLst/>
          </a:prstGeom>
          <a:solidFill>
            <a:srgbClr val="E4E8EB"/>
          </a:solidFill>
          <a:ln w="12700">
            <a:solidFill>
              <a:srgbClr val="E4E8EB"/>
            </a:solidFill>
            <a:prstDash val="solid"/>
          </a:ln>
        </p:spPr>
      </p:sp>
      <p:sp>
        <p:nvSpPr>
          <p:cNvPr id="55" name="Shape 53"/>
          <p:cNvSpPr/>
          <p:nvPr/>
        </p:nvSpPr>
        <p:spPr>
          <a:xfrm>
            <a:off x="4728225" y="3431560"/>
            <a:ext cx="43891" cy="43891"/>
          </a:xfrm>
          <a:prstGeom prst="ellipse">
            <a:avLst/>
          </a:prstGeom>
          <a:solidFill>
            <a:srgbClr val="E4E8EB"/>
          </a:solidFill>
          <a:ln w="12700">
            <a:solidFill>
              <a:srgbClr val="E4E8EB"/>
            </a:solidFill>
            <a:prstDash val="solid"/>
          </a:ln>
        </p:spPr>
      </p:sp>
      <p:sp>
        <p:nvSpPr>
          <p:cNvPr id="56" name="Shape 54"/>
          <p:cNvSpPr/>
          <p:nvPr/>
        </p:nvSpPr>
        <p:spPr>
          <a:xfrm>
            <a:off x="4807229" y="3431560"/>
            <a:ext cx="43891" cy="43891"/>
          </a:xfrm>
          <a:prstGeom prst="ellipse">
            <a:avLst/>
          </a:prstGeom>
          <a:solidFill>
            <a:srgbClr val="E4E8EB"/>
          </a:solidFill>
          <a:ln w="12700">
            <a:solidFill>
              <a:srgbClr val="E4E8EB"/>
            </a:solidFill>
            <a:prstDash val="solid"/>
          </a:ln>
        </p:spPr>
      </p:sp>
      <p:sp>
        <p:nvSpPr>
          <p:cNvPr id="57" name="Shape 55"/>
          <p:cNvSpPr/>
          <p:nvPr/>
        </p:nvSpPr>
        <p:spPr>
          <a:xfrm>
            <a:off x="4886234" y="3431560"/>
            <a:ext cx="43891" cy="43891"/>
          </a:xfrm>
          <a:prstGeom prst="ellipse">
            <a:avLst/>
          </a:prstGeom>
          <a:solidFill>
            <a:srgbClr val="E4E8EB"/>
          </a:solidFill>
          <a:ln w="12700">
            <a:solidFill>
              <a:srgbClr val="E4E8EB"/>
            </a:solidFill>
            <a:prstDash val="solid"/>
          </a:ln>
        </p:spPr>
      </p:sp>
      <p:sp>
        <p:nvSpPr>
          <p:cNvPr id="58" name="Shape 56"/>
          <p:cNvSpPr/>
          <p:nvPr/>
        </p:nvSpPr>
        <p:spPr>
          <a:xfrm>
            <a:off x="4728225" y="3510564"/>
            <a:ext cx="43891" cy="43891"/>
          </a:xfrm>
          <a:prstGeom prst="ellipse">
            <a:avLst/>
          </a:prstGeom>
          <a:solidFill>
            <a:srgbClr val="E4E8EB"/>
          </a:solidFill>
          <a:ln w="12700">
            <a:solidFill>
              <a:srgbClr val="E4E8EB"/>
            </a:solidFill>
            <a:prstDash val="solid"/>
          </a:ln>
        </p:spPr>
      </p:sp>
      <p:sp>
        <p:nvSpPr>
          <p:cNvPr id="59" name="Shape 57"/>
          <p:cNvSpPr/>
          <p:nvPr/>
        </p:nvSpPr>
        <p:spPr>
          <a:xfrm>
            <a:off x="4807229" y="3510564"/>
            <a:ext cx="43891" cy="43891"/>
          </a:xfrm>
          <a:prstGeom prst="ellipse">
            <a:avLst/>
          </a:prstGeom>
          <a:solidFill>
            <a:srgbClr val="E4E8EB"/>
          </a:solidFill>
          <a:ln w="12700">
            <a:solidFill>
              <a:srgbClr val="E4E8EB"/>
            </a:solidFill>
            <a:prstDash val="solid"/>
          </a:ln>
        </p:spPr>
      </p:sp>
      <p:sp>
        <p:nvSpPr>
          <p:cNvPr id="60" name="Shape 58"/>
          <p:cNvSpPr/>
          <p:nvPr/>
        </p:nvSpPr>
        <p:spPr>
          <a:xfrm>
            <a:off x="4886234" y="3510564"/>
            <a:ext cx="43891" cy="43891"/>
          </a:xfrm>
          <a:prstGeom prst="ellipse">
            <a:avLst/>
          </a:prstGeom>
          <a:solidFill>
            <a:srgbClr val="E4E8EB"/>
          </a:solidFill>
          <a:ln w="12700">
            <a:solidFill>
              <a:srgbClr val="E4E8EB"/>
            </a:solidFill>
            <a:prstDash val="solid"/>
          </a:ln>
        </p:spPr>
      </p:sp>
      <p:sp>
        <p:nvSpPr>
          <p:cNvPr id="61" name="Shape 59"/>
          <p:cNvSpPr/>
          <p:nvPr/>
        </p:nvSpPr>
        <p:spPr>
          <a:xfrm>
            <a:off x="4728225" y="3589569"/>
            <a:ext cx="43891" cy="43891"/>
          </a:xfrm>
          <a:prstGeom prst="ellipse">
            <a:avLst/>
          </a:prstGeom>
          <a:solidFill>
            <a:srgbClr val="E4E8EB"/>
          </a:solidFill>
          <a:ln w="12700">
            <a:solidFill>
              <a:srgbClr val="E4E8EB"/>
            </a:solidFill>
            <a:prstDash val="solid"/>
          </a:ln>
        </p:spPr>
      </p:sp>
      <p:sp>
        <p:nvSpPr>
          <p:cNvPr id="62" name="Shape 60"/>
          <p:cNvSpPr/>
          <p:nvPr/>
        </p:nvSpPr>
        <p:spPr>
          <a:xfrm>
            <a:off x="4807229" y="3589569"/>
            <a:ext cx="43891" cy="43891"/>
          </a:xfrm>
          <a:prstGeom prst="ellipse">
            <a:avLst/>
          </a:prstGeom>
          <a:solidFill>
            <a:srgbClr val="E4E8EB"/>
          </a:solidFill>
          <a:ln w="12700">
            <a:solidFill>
              <a:srgbClr val="E4E8EB"/>
            </a:solidFill>
            <a:prstDash val="solid"/>
          </a:ln>
        </p:spPr>
      </p:sp>
      <p:sp>
        <p:nvSpPr>
          <p:cNvPr id="63" name="Shape 61"/>
          <p:cNvSpPr/>
          <p:nvPr/>
        </p:nvSpPr>
        <p:spPr>
          <a:xfrm>
            <a:off x="4886234" y="3589569"/>
            <a:ext cx="43891" cy="43891"/>
          </a:xfrm>
          <a:prstGeom prst="ellipse">
            <a:avLst/>
          </a:prstGeom>
          <a:solidFill>
            <a:srgbClr val="E4E8EB"/>
          </a:solidFill>
          <a:ln w="12700">
            <a:solidFill>
              <a:srgbClr val="E4E8EB"/>
            </a:solidFill>
            <a:prstDash val="solid"/>
          </a:ln>
        </p:spPr>
      </p:sp>
      <p:sp>
        <p:nvSpPr>
          <p:cNvPr id="64" name="Text 62"/>
          <p:cNvSpPr txBox="1"/>
          <p:nvPr/>
        </p:nvSpPr>
        <p:spPr>
          <a:xfrm>
            <a:off x="4128516" y="3767328"/>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65" name="Text 63"/>
          <p:cNvSpPr txBox="1"/>
          <p:nvPr/>
        </p:nvSpPr>
        <p:spPr>
          <a:xfrm>
            <a:off x="4128516" y="3961638"/>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66" name="Shape 64"/>
          <p:cNvSpPr/>
          <p:nvPr/>
        </p:nvSpPr>
        <p:spPr>
          <a:xfrm>
            <a:off x="5491722" y="3447946"/>
            <a:ext cx="131088" cy="90123"/>
          </a:xfrm>
          <a:prstGeom prst="rightArrow">
            <a:avLst/>
          </a:prstGeom>
          <a:solidFill>
            <a:srgbClr val="7FA9C0"/>
          </a:solidFill>
          <a:ln w="12700">
            <a:solidFill>
              <a:srgbClr val="7FA9C0"/>
            </a:solidFill>
            <a:prstDash val="solid"/>
          </a:ln>
        </p:spPr>
      </p:sp>
      <p:sp>
        <p:nvSpPr>
          <p:cNvPr id="67" name="鍵が開いた絵"/>
          <p:cNvSpPr/>
          <p:nvPr/>
        </p:nvSpPr>
        <p:spPr>
          <a:xfrm>
            <a:off x="6086384" y="3294035"/>
            <a:ext cx="397947" cy="397947"/>
          </a:xfrm>
          <a:prstGeom prst="ellipse">
            <a:avLst/>
          </a:prstGeom>
          <a:solidFill>
            <a:srgbClr val="E5F6EC"/>
          </a:solidFill>
          <a:ln w="12700">
            <a:solidFill>
              <a:srgbClr val="E5F6EC"/>
            </a:solidFill>
            <a:prstDash val="solid"/>
          </a:ln>
        </p:spPr>
      </p:sp>
      <p:sp>
        <p:nvSpPr>
          <p:cNvPr id="68" name="Shape 66"/>
          <p:cNvSpPr/>
          <p:nvPr/>
        </p:nvSpPr>
        <p:spPr>
          <a:xfrm>
            <a:off x="6279505" y="3317443"/>
            <a:ext cx="134600" cy="181417"/>
          </a:xfrm>
          <a:prstGeom prst="roundRect">
            <a:avLst>
              <a:gd name="adj" fmla="val 50000"/>
            </a:avLst>
          </a:prstGeom>
          <a:ln w="24384">
            <a:solidFill>
              <a:srgbClr val="06405A"/>
            </a:solidFill>
            <a:prstDash val="solid"/>
          </a:ln>
        </p:spPr>
      </p:sp>
      <p:sp>
        <p:nvSpPr>
          <p:cNvPr id="69" name="Shape 67"/>
          <p:cNvSpPr/>
          <p:nvPr/>
        </p:nvSpPr>
        <p:spPr>
          <a:xfrm>
            <a:off x="6378992" y="3457895"/>
            <a:ext cx="58522" cy="46817"/>
          </a:xfrm>
          <a:prstGeom prst="roundRect">
            <a:avLst/>
          </a:prstGeom>
          <a:solidFill>
            <a:srgbClr val="E5F6EC"/>
          </a:solidFill>
          <a:ln w="12700">
            <a:solidFill>
              <a:srgbClr val="E5F6EC"/>
            </a:solidFill>
            <a:prstDash val="solid"/>
          </a:ln>
        </p:spPr>
      </p:sp>
      <p:sp>
        <p:nvSpPr>
          <p:cNvPr id="70" name="Shape 68"/>
          <p:cNvSpPr/>
          <p:nvPr/>
        </p:nvSpPr>
        <p:spPr>
          <a:xfrm>
            <a:off x="6162462" y="3481304"/>
            <a:ext cx="181417" cy="146304"/>
          </a:xfrm>
          <a:prstGeom prst="roundRect">
            <a:avLst>
              <a:gd name="adj" fmla="val 12000"/>
            </a:avLst>
          </a:prstGeom>
          <a:solidFill>
            <a:srgbClr val="06405A"/>
          </a:solidFill>
          <a:ln w="12700">
            <a:solidFill>
              <a:srgbClr val="06405A"/>
            </a:solidFill>
            <a:prstDash val="solid"/>
          </a:ln>
        </p:spPr>
      </p:sp>
      <p:sp>
        <p:nvSpPr>
          <p:cNvPr id="71" name="Text 69"/>
          <p:cNvSpPr txBox="1"/>
          <p:nvPr/>
        </p:nvSpPr>
        <p:spPr>
          <a:xfrm>
            <a:off x="5584698" y="3767328"/>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72" name="Text 70"/>
          <p:cNvSpPr txBox="1"/>
          <p:nvPr/>
        </p:nvSpPr>
        <p:spPr>
          <a:xfrm>
            <a:off x="5584698" y="3961638"/>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73" name="カード2のお願い"/>
          <p:cNvSpPr txBox="1"/>
          <p:nvPr/>
        </p:nvSpPr>
        <p:spPr>
          <a:xfrm>
            <a:off x="4101084" y="4133088"/>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74" name="カード2の連絡先の囲み"/>
          <p:cNvSpPr/>
          <p:nvPr/>
        </p:nvSpPr>
        <p:spPr>
          <a:xfrm>
            <a:off x="4027932" y="4640580"/>
            <a:ext cx="3058668" cy="457200"/>
          </a:xfrm>
          <a:prstGeom prst="roundRect">
            <a:avLst>
              <a:gd name="adj" fmla="val 16000"/>
            </a:avLst>
          </a:prstGeom>
          <a:solidFill>
            <a:srgbClr val="FFF4E0"/>
          </a:solidFill>
          <a:ln w="12700">
            <a:solidFill>
              <a:srgbClr val="E0A040"/>
            </a:solidFill>
            <a:prstDash val="solid"/>
          </a:ln>
        </p:spPr>
      </p:sp>
      <p:sp>
        <p:nvSpPr>
          <p:cNvPr id="75" name="カード2の連絡先"/>
          <p:cNvSpPr txBox="1"/>
          <p:nvPr/>
        </p:nvSpPr>
        <p:spPr>
          <a:xfrm>
            <a:off x="4101084" y="4686300"/>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
        <p:nvSpPr>
          <p:cNvPr id="76" name="カード3の枠"/>
          <p:cNvSpPr/>
          <p:nvPr/>
        </p:nvSpPr>
        <p:spPr>
          <a:xfrm>
            <a:off x="365760" y="5481828"/>
            <a:ext cx="3278124" cy="4841748"/>
          </a:xfrm>
          <a:prstGeom prst="roundRect">
            <a:avLst>
              <a:gd name="adj" fmla="val 3347"/>
            </a:avLst>
          </a:prstGeom>
          <a:solidFill>
            <a:srgbClr val="FFFFFF"/>
          </a:solidFill>
          <a:ln w="19050">
            <a:solidFill>
              <a:srgbClr val="06405A"/>
            </a:solidFill>
            <a:prstDash val="solid"/>
          </a:ln>
        </p:spPr>
      </p:sp>
      <p:sp>
        <p:nvSpPr>
          <p:cNvPr id="77" name="カード3の見出しの囲み"/>
          <p:cNvSpPr/>
          <p:nvPr/>
        </p:nvSpPr>
        <p:spPr>
          <a:xfrm>
            <a:off x="365760" y="5481828"/>
            <a:ext cx="3278124" cy="777240"/>
          </a:xfrm>
          <a:prstGeom prst="roundRect">
            <a:avLst>
              <a:gd name="adj" fmla="val 14118"/>
            </a:avLst>
          </a:prstGeom>
          <a:solidFill>
            <a:srgbClr val="06405A"/>
          </a:solidFill>
          <a:ln w="12700">
            <a:solidFill>
              <a:srgbClr val="06405A"/>
            </a:solidFill>
            <a:prstDash val="solid"/>
          </a:ln>
        </p:spPr>
      </p:sp>
      <p:sp>
        <p:nvSpPr>
          <p:cNvPr id="78" name="Shape 76"/>
          <p:cNvSpPr/>
          <p:nvPr/>
        </p:nvSpPr>
        <p:spPr>
          <a:xfrm>
            <a:off x="365760" y="5939028"/>
            <a:ext cx="3278124" cy="320040"/>
          </a:xfrm>
          <a:prstGeom prst="rect">
            <a:avLst/>
          </a:prstGeom>
          <a:solidFill>
            <a:srgbClr val="06405A"/>
          </a:solidFill>
          <a:ln w="12700">
            <a:solidFill>
              <a:srgbClr val="06405A"/>
            </a:solidFill>
            <a:prstDash val="solid"/>
          </a:ln>
        </p:spPr>
      </p:sp>
      <p:sp>
        <p:nvSpPr>
          <p:cNvPr id="79" name="カード3の建物名"/>
          <p:cNvSpPr txBox="1"/>
          <p:nvPr/>
        </p:nvSpPr>
        <p:spPr>
          <a:xfrm>
            <a:off x="548640" y="5527548"/>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80" name="カード3の見出し"/>
          <p:cNvSpPr txBox="1"/>
          <p:nvPr/>
        </p:nvSpPr>
        <p:spPr>
          <a:xfrm>
            <a:off x="548640" y="5765292"/>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81" name="Text 79"/>
          <p:cNvSpPr txBox="1"/>
          <p:nvPr/>
        </p:nvSpPr>
        <p:spPr>
          <a:xfrm>
            <a:off x="548640" y="635050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82" name="Shape 80"/>
          <p:cNvSpPr/>
          <p:nvPr/>
        </p:nvSpPr>
        <p:spPr>
          <a:xfrm>
            <a:off x="548640" y="6825996"/>
            <a:ext cx="2912364" cy="0"/>
          </a:xfrm>
          <a:prstGeom prst="line">
            <a:avLst/>
          </a:prstGeom>
          <a:noFill/>
          <a:ln w="9525">
            <a:solidFill>
              <a:srgbClr val="51606B"/>
            </a:solidFill>
            <a:prstDash val="solid"/>
          </a:ln>
        </p:spPr>
      </p:sp>
      <p:sp>
        <p:nvSpPr>
          <p:cNvPr id="83" name="Text 81"/>
          <p:cNvSpPr txBox="1"/>
          <p:nvPr/>
        </p:nvSpPr>
        <p:spPr>
          <a:xfrm>
            <a:off x="548640" y="694486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84" name="カード3の番号の欄"/>
          <p:cNvSpPr/>
          <p:nvPr/>
        </p:nvSpPr>
        <p:spPr>
          <a:xfrm>
            <a:off x="548640" y="7182612"/>
            <a:ext cx="2912364" cy="502920"/>
          </a:xfrm>
          <a:prstGeom prst="roundRect">
            <a:avLst>
              <a:gd name="adj" fmla="val 14545"/>
            </a:avLst>
          </a:prstGeom>
          <a:solidFill>
            <a:srgbClr val="F3F7FA"/>
          </a:solidFill>
          <a:ln w="12700">
            <a:solidFill>
              <a:srgbClr val="C9D3DA"/>
            </a:solidFill>
            <a:prstDash val="solid"/>
          </a:ln>
        </p:spPr>
      </p:sp>
      <p:sp>
        <p:nvSpPr>
          <p:cNvPr id="85" name="カード3の使える日"/>
          <p:cNvSpPr txBox="1"/>
          <p:nvPr/>
        </p:nvSpPr>
        <p:spPr>
          <a:xfrm>
            <a:off x="548640" y="7749540"/>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86" name="Text 84"/>
          <p:cNvSpPr txBox="1"/>
          <p:nvPr/>
        </p:nvSpPr>
        <p:spPr>
          <a:xfrm>
            <a:off x="548640" y="8151876"/>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87" name="テンキーの絵"/>
          <p:cNvSpPr/>
          <p:nvPr/>
        </p:nvSpPr>
        <p:spPr>
          <a:xfrm>
            <a:off x="1123112" y="8404250"/>
            <a:ext cx="307238" cy="409651"/>
          </a:xfrm>
          <a:prstGeom prst="roundRect">
            <a:avLst>
              <a:gd name="adj" fmla="val 13333"/>
            </a:avLst>
          </a:prstGeom>
          <a:solidFill>
            <a:srgbClr val="2B2F33"/>
          </a:solidFill>
          <a:ln w="12700">
            <a:solidFill>
              <a:srgbClr val="2B2F33"/>
            </a:solidFill>
            <a:prstDash val="solid"/>
          </a:ln>
        </p:spPr>
      </p:sp>
      <p:sp>
        <p:nvSpPr>
          <p:cNvPr id="88" name="Shape 86"/>
          <p:cNvSpPr/>
          <p:nvPr/>
        </p:nvSpPr>
        <p:spPr>
          <a:xfrm>
            <a:off x="1175781" y="8468624"/>
            <a:ext cx="43891" cy="43891"/>
          </a:xfrm>
          <a:prstGeom prst="ellipse">
            <a:avLst/>
          </a:prstGeom>
          <a:solidFill>
            <a:srgbClr val="E4E8EB"/>
          </a:solidFill>
          <a:ln w="12700">
            <a:solidFill>
              <a:srgbClr val="E4E8EB"/>
            </a:solidFill>
            <a:prstDash val="solid"/>
          </a:ln>
        </p:spPr>
      </p:sp>
      <p:sp>
        <p:nvSpPr>
          <p:cNvPr id="89" name="Shape 87"/>
          <p:cNvSpPr/>
          <p:nvPr/>
        </p:nvSpPr>
        <p:spPr>
          <a:xfrm>
            <a:off x="1254785" y="8468624"/>
            <a:ext cx="43891" cy="43891"/>
          </a:xfrm>
          <a:prstGeom prst="ellipse">
            <a:avLst/>
          </a:prstGeom>
          <a:solidFill>
            <a:srgbClr val="E4E8EB"/>
          </a:solidFill>
          <a:ln w="12700">
            <a:solidFill>
              <a:srgbClr val="E4E8EB"/>
            </a:solidFill>
            <a:prstDash val="solid"/>
          </a:ln>
        </p:spPr>
      </p:sp>
      <p:sp>
        <p:nvSpPr>
          <p:cNvPr id="90" name="Shape 88"/>
          <p:cNvSpPr/>
          <p:nvPr/>
        </p:nvSpPr>
        <p:spPr>
          <a:xfrm>
            <a:off x="1333790" y="8468624"/>
            <a:ext cx="43891" cy="43891"/>
          </a:xfrm>
          <a:prstGeom prst="ellipse">
            <a:avLst/>
          </a:prstGeom>
          <a:solidFill>
            <a:srgbClr val="E4E8EB"/>
          </a:solidFill>
          <a:ln w="12700">
            <a:solidFill>
              <a:srgbClr val="E4E8EB"/>
            </a:solidFill>
            <a:prstDash val="solid"/>
          </a:ln>
        </p:spPr>
      </p:sp>
      <p:sp>
        <p:nvSpPr>
          <p:cNvPr id="91" name="Shape 89"/>
          <p:cNvSpPr/>
          <p:nvPr/>
        </p:nvSpPr>
        <p:spPr>
          <a:xfrm>
            <a:off x="1175781" y="8547628"/>
            <a:ext cx="43891" cy="43891"/>
          </a:xfrm>
          <a:prstGeom prst="ellipse">
            <a:avLst/>
          </a:prstGeom>
          <a:solidFill>
            <a:srgbClr val="E4E8EB"/>
          </a:solidFill>
          <a:ln w="12700">
            <a:solidFill>
              <a:srgbClr val="E4E8EB"/>
            </a:solidFill>
            <a:prstDash val="solid"/>
          </a:ln>
        </p:spPr>
      </p:sp>
      <p:sp>
        <p:nvSpPr>
          <p:cNvPr id="92" name="Shape 90"/>
          <p:cNvSpPr/>
          <p:nvPr/>
        </p:nvSpPr>
        <p:spPr>
          <a:xfrm>
            <a:off x="1254785" y="8547628"/>
            <a:ext cx="43891" cy="43891"/>
          </a:xfrm>
          <a:prstGeom prst="ellipse">
            <a:avLst/>
          </a:prstGeom>
          <a:solidFill>
            <a:srgbClr val="E4E8EB"/>
          </a:solidFill>
          <a:ln w="12700">
            <a:solidFill>
              <a:srgbClr val="E4E8EB"/>
            </a:solidFill>
            <a:prstDash val="solid"/>
          </a:ln>
        </p:spPr>
      </p:sp>
      <p:sp>
        <p:nvSpPr>
          <p:cNvPr id="93" name="Shape 91"/>
          <p:cNvSpPr/>
          <p:nvPr/>
        </p:nvSpPr>
        <p:spPr>
          <a:xfrm>
            <a:off x="1333790" y="8547628"/>
            <a:ext cx="43891" cy="43891"/>
          </a:xfrm>
          <a:prstGeom prst="ellipse">
            <a:avLst/>
          </a:prstGeom>
          <a:solidFill>
            <a:srgbClr val="E4E8EB"/>
          </a:solidFill>
          <a:ln w="12700">
            <a:solidFill>
              <a:srgbClr val="E4E8EB"/>
            </a:solidFill>
            <a:prstDash val="solid"/>
          </a:ln>
        </p:spPr>
      </p:sp>
      <p:sp>
        <p:nvSpPr>
          <p:cNvPr id="94" name="Shape 92"/>
          <p:cNvSpPr/>
          <p:nvPr/>
        </p:nvSpPr>
        <p:spPr>
          <a:xfrm>
            <a:off x="1175781" y="8626632"/>
            <a:ext cx="43891" cy="43891"/>
          </a:xfrm>
          <a:prstGeom prst="ellipse">
            <a:avLst/>
          </a:prstGeom>
          <a:solidFill>
            <a:srgbClr val="E4E8EB"/>
          </a:solidFill>
          <a:ln w="12700">
            <a:solidFill>
              <a:srgbClr val="E4E8EB"/>
            </a:solidFill>
            <a:prstDash val="solid"/>
          </a:ln>
        </p:spPr>
      </p:sp>
      <p:sp>
        <p:nvSpPr>
          <p:cNvPr id="95" name="Shape 93"/>
          <p:cNvSpPr/>
          <p:nvPr/>
        </p:nvSpPr>
        <p:spPr>
          <a:xfrm>
            <a:off x="1254785" y="8626632"/>
            <a:ext cx="43891" cy="43891"/>
          </a:xfrm>
          <a:prstGeom prst="ellipse">
            <a:avLst/>
          </a:prstGeom>
          <a:solidFill>
            <a:srgbClr val="E4E8EB"/>
          </a:solidFill>
          <a:ln w="12700">
            <a:solidFill>
              <a:srgbClr val="E4E8EB"/>
            </a:solidFill>
            <a:prstDash val="solid"/>
          </a:ln>
        </p:spPr>
      </p:sp>
      <p:sp>
        <p:nvSpPr>
          <p:cNvPr id="96" name="Shape 94"/>
          <p:cNvSpPr/>
          <p:nvPr/>
        </p:nvSpPr>
        <p:spPr>
          <a:xfrm>
            <a:off x="1333790" y="8626632"/>
            <a:ext cx="43891" cy="43891"/>
          </a:xfrm>
          <a:prstGeom prst="ellipse">
            <a:avLst/>
          </a:prstGeom>
          <a:solidFill>
            <a:srgbClr val="E4E8EB"/>
          </a:solidFill>
          <a:ln w="12700">
            <a:solidFill>
              <a:srgbClr val="E4E8EB"/>
            </a:solidFill>
            <a:prstDash val="solid"/>
          </a:ln>
        </p:spPr>
      </p:sp>
      <p:sp>
        <p:nvSpPr>
          <p:cNvPr id="97" name="Shape 95"/>
          <p:cNvSpPr/>
          <p:nvPr/>
        </p:nvSpPr>
        <p:spPr>
          <a:xfrm>
            <a:off x="1175781" y="8705637"/>
            <a:ext cx="43891" cy="43891"/>
          </a:xfrm>
          <a:prstGeom prst="ellipse">
            <a:avLst/>
          </a:prstGeom>
          <a:solidFill>
            <a:srgbClr val="E4E8EB"/>
          </a:solidFill>
          <a:ln w="12700">
            <a:solidFill>
              <a:srgbClr val="E4E8EB"/>
            </a:solidFill>
            <a:prstDash val="solid"/>
          </a:ln>
        </p:spPr>
      </p:sp>
      <p:sp>
        <p:nvSpPr>
          <p:cNvPr id="98" name="Shape 96"/>
          <p:cNvSpPr/>
          <p:nvPr/>
        </p:nvSpPr>
        <p:spPr>
          <a:xfrm>
            <a:off x="1254785" y="8705637"/>
            <a:ext cx="43891" cy="43891"/>
          </a:xfrm>
          <a:prstGeom prst="ellipse">
            <a:avLst/>
          </a:prstGeom>
          <a:solidFill>
            <a:srgbClr val="E4E8EB"/>
          </a:solidFill>
          <a:ln w="12700">
            <a:solidFill>
              <a:srgbClr val="E4E8EB"/>
            </a:solidFill>
            <a:prstDash val="solid"/>
          </a:ln>
        </p:spPr>
      </p:sp>
      <p:sp>
        <p:nvSpPr>
          <p:cNvPr id="99" name="Shape 97"/>
          <p:cNvSpPr/>
          <p:nvPr/>
        </p:nvSpPr>
        <p:spPr>
          <a:xfrm>
            <a:off x="1333790" y="8705637"/>
            <a:ext cx="43891" cy="43891"/>
          </a:xfrm>
          <a:prstGeom prst="ellipse">
            <a:avLst/>
          </a:prstGeom>
          <a:solidFill>
            <a:srgbClr val="E4E8EB"/>
          </a:solidFill>
          <a:ln w="12700">
            <a:solidFill>
              <a:srgbClr val="E4E8EB"/>
            </a:solidFill>
            <a:prstDash val="solid"/>
          </a:ln>
        </p:spPr>
      </p:sp>
      <p:sp>
        <p:nvSpPr>
          <p:cNvPr id="100" name="Text 98"/>
          <p:cNvSpPr txBox="1"/>
          <p:nvPr/>
        </p:nvSpPr>
        <p:spPr>
          <a:xfrm>
            <a:off x="576072" y="8883396"/>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101" name="Text 99"/>
          <p:cNvSpPr txBox="1"/>
          <p:nvPr/>
        </p:nvSpPr>
        <p:spPr>
          <a:xfrm>
            <a:off x="576072" y="9077706"/>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102" name="Shape 100"/>
          <p:cNvSpPr/>
          <p:nvPr/>
        </p:nvSpPr>
        <p:spPr>
          <a:xfrm>
            <a:off x="1939278" y="8564014"/>
            <a:ext cx="131088" cy="90123"/>
          </a:xfrm>
          <a:prstGeom prst="rightArrow">
            <a:avLst/>
          </a:prstGeom>
          <a:solidFill>
            <a:srgbClr val="7FA9C0"/>
          </a:solidFill>
          <a:ln w="12700">
            <a:solidFill>
              <a:srgbClr val="7FA9C0"/>
            </a:solidFill>
            <a:prstDash val="solid"/>
          </a:ln>
        </p:spPr>
      </p:sp>
      <p:sp>
        <p:nvSpPr>
          <p:cNvPr id="103" name="鍵が開いた絵"/>
          <p:cNvSpPr/>
          <p:nvPr/>
        </p:nvSpPr>
        <p:spPr>
          <a:xfrm>
            <a:off x="2533940" y="8410103"/>
            <a:ext cx="397947" cy="397947"/>
          </a:xfrm>
          <a:prstGeom prst="ellipse">
            <a:avLst/>
          </a:prstGeom>
          <a:solidFill>
            <a:srgbClr val="E5F6EC"/>
          </a:solidFill>
          <a:ln w="12700">
            <a:solidFill>
              <a:srgbClr val="E5F6EC"/>
            </a:solidFill>
            <a:prstDash val="solid"/>
          </a:ln>
        </p:spPr>
      </p:sp>
      <p:sp>
        <p:nvSpPr>
          <p:cNvPr id="104" name="Shape 102"/>
          <p:cNvSpPr/>
          <p:nvPr/>
        </p:nvSpPr>
        <p:spPr>
          <a:xfrm>
            <a:off x="2727061" y="8433511"/>
            <a:ext cx="134600" cy="181417"/>
          </a:xfrm>
          <a:prstGeom prst="roundRect">
            <a:avLst>
              <a:gd name="adj" fmla="val 50000"/>
            </a:avLst>
          </a:prstGeom>
          <a:ln w="24384">
            <a:solidFill>
              <a:srgbClr val="06405A"/>
            </a:solidFill>
            <a:prstDash val="solid"/>
          </a:ln>
        </p:spPr>
      </p:sp>
      <p:sp>
        <p:nvSpPr>
          <p:cNvPr id="105" name="Shape 103"/>
          <p:cNvSpPr/>
          <p:nvPr/>
        </p:nvSpPr>
        <p:spPr>
          <a:xfrm>
            <a:off x="2826548" y="8573963"/>
            <a:ext cx="58522" cy="46817"/>
          </a:xfrm>
          <a:prstGeom prst="roundRect">
            <a:avLst/>
          </a:prstGeom>
          <a:solidFill>
            <a:srgbClr val="E5F6EC"/>
          </a:solidFill>
          <a:ln w="12700">
            <a:solidFill>
              <a:srgbClr val="E5F6EC"/>
            </a:solidFill>
            <a:prstDash val="solid"/>
          </a:ln>
        </p:spPr>
      </p:sp>
      <p:sp>
        <p:nvSpPr>
          <p:cNvPr id="106" name="Shape 104"/>
          <p:cNvSpPr/>
          <p:nvPr/>
        </p:nvSpPr>
        <p:spPr>
          <a:xfrm>
            <a:off x="2610018" y="8597372"/>
            <a:ext cx="181417" cy="146304"/>
          </a:xfrm>
          <a:prstGeom prst="roundRect">
            <a:avLst>
              <a:gd name="adj" fmla="val 12000"/>
            </a:avLst>
          </a:prstGeom>
          <a:solidFill>
            <a:srgbClr val="06405A"/>
          </a:solidFill>
          <a:ln w="12700">
            <a:solidFill>
              <a:srgbClr val="06405A"/>
            </a:solidFill>
            <a:prstDash val="solid"/>
          </a:ln>
        </p:spPr>
      </p:sp>
      <p:sp>
        <p:nvSpPr>
          <p:cNvPr id="107" name="Text 105"/>
          <p:cNvSpPr txBox="1"/>
          <p:nvPr/>
        </p:nvSpPr>
        <p:spPr>
          <a:xfrm>
            <a:off x="2032254" y="8883396"/>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108" name="Text 106"/>
          <p:cNvSpPr txBox="1"/>
          <p:nvPr/>
        </p:nvSpPr>
        <p:spPr>
          <a:xfrm>
            <a:off x="2032254" y="9077706"/>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109" name="カード3のお願い"/>
          <p:cNvSpPr txBox="1"/>
          <p:nvPr/>
        </p:nvSpPr>
        <p:spPr>
          <a:xfrm>
            <a:off x="548640" y="9249156"/>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110" name="カード3の連絡先の囲み"/>
          <p:cNvSpPr/>
          <p:nvPr/>
        </p:nvSpPr>
        <p:spPr>
          <a:xfrm>
            <a:off x="475488" y="9756648"/>
            <a:ext cx="3058668" cy="457200"/>
          </a:xfrm>
          <a:prstGeom prst="roundRect">
            <a:avLst>
              <a:gd name="adj" fmla="val 16000"/>
            </a:avLst>
          </a:prstGeom>
          <a:solidFill>
            <a:srgbClr val="FFF4E0"/>
          </a:solidFill>
          <a:ln w="12700">
            <a:solidFill>
              <a:srgbClr val="E0A040"/>
            </a:solidFill>
            <a:prstDash val="solid"/>
          </a:ln>
        </p:spPr>
      </p:sp>
      <p:sp>
        <p:nvSpPr>
          <p:cNvPr id="111" name="カード3の連絡先"/>
          <p:cNvSpPr txBox="1"/>
          <p:nvPr/>
        </p:nvSpPr>
        <p:spPr>
          <a:xfrm>
            <a:off x="548640" y="9802368"/>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
        <p:nvSpPr>
          <p:cNvPr id="112" name="カード4の枠"/>
          <p:cNvSpPr/>
          <p:nvPr/>
        </p:nvSpPr>
        <p:spPr>
          <a:xfrm>
            <a:off x="3918204" y="5481828"/>
            <a:ext cx="3278124" cy="4841748"/>
          </a:xfrm>
          <a:prstGeom prst="roundRect">
            <a:avLst>
              <a:gd name="adj" fmla="val 3347"/>
            </a:avLst>
          </a:prstGeom>
          <a:solidFill>
            <a:srgbClr val="FFFFFF"/>
          </a:solidFill>
          <a:ln w="19050">
            <a:solidFill>
              <a:srgbClr val="06405A"/>
            </a:solidFill>
            <a:prstDash val="solid"/>
          </a:ln>
        </p:spPr>
      </p:sp>
      <p:sp>
        <p:nvSpPr>
          <p:cNvPr id="113" name="カード4の見出しの囲み"/>
          <p:cNvSpPr/>
          <p:nvPr/>
        </p:nvSpPr>
        <p:spPr>
          <a:xfrm>
            <a:off x="3918204" y="5481828"/>
            <a:ext cx="3278124" cy="777240"/>
          </a:xfrm>
          <a:prstGeom prst="roundRect">
            <a:avLst>
              <a:gd name="adj" fmla="val 14118"/>
            </a:avLst>
          </a:prstGeom>
          <a:solidFill>
            <a:srgbClr val="06405A"/>
          </a:solidFill>
          <a:ln w="12700">
            <a:solidFill>
              <a:srgbClr val="06405A"/>
            </a:solidFill>
            <a:prstDash val="solid"/>
          </a:ln>
        </p:spPr>
      </p:sp>
      <p:sp>
        <p:nvSpPr>
          <p:cNvPr id="114" name="Shape 112"/>
          <p:cNvSpPr/>
          <p:nvPr/>
        </p:nvSpPr>
        <p:spPr>
          <a:xfrm>
            <a:off x="3918204" y="5939028"/>
            <a:ext cx="3278124" cy="320040"/>
          </a:xfrm>
          <a:prstGeom prst="rect">
            <a:avLst/>
          </a:prstGeom>
          <a:solidFill>
            <a:srgbClr val="06405A"/>
          </a:solidFill>
          <a:ln w="12700">
            <a:solidFill>
              <a:srgbClr val="06405A"/>
            </a:solidFill>
            <a:prstDash val="solid"/>
          </a:ln>
        </p:spPr>
      </p:sp>
      <p:sp>
        <p:nvSpPr>
          <p:cNvPr id="115" name="カード4の建物名"/>
          <p:cNvSpPr txBox="1"/>
          <p:nvPr/>
        </p:nvSpPr>
        <p:spPr>
          <a:xfrm>
            <a:off x="4101084" y="5527548"/>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116" name="カード4の見出し"/>
          <p:cNvSpPr txBox="1"/>
          <p:nvPr/>
        </p:nvSpPr>
        <p:spPr>
          <a:xfrm>
            <a:off x="4101084" y="5765292"/>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117" name="Text 115"/>
          <p:cNvSpPr txBox="1"/>
          <p:nvPr/>
        </p:nvSpPr>
        <p:spPr>
          <a:xfrm>
            <a:off x="4101084" y="635050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118" name="Shape 116"/>
          <p:cNvSpPr/>
          <p:nvPr/>
        </p:nvSpPr>
        <p:spPr>
          <a:xfrm>
            <a:off x="4101084" y="6825996"/>
            <a:ext cx="2912364" cy="0"/>
          </a:xfrm>
          <a:prstGeom prst="line">
            <a:avLst/>
          </a:prstGeom>
          <a:noFill/>
          <a:ln w="9525">
            <a:solidFill>
              <a:srgbClr val="51606B"/>
            </a:solidFill>
            <a:prstDash val="solid"/>
          </a:ln>
        </p:spPr>
      </p:sp>
      <p:sp>
        <p:nvSpPr>
          <p:cNvPr id="119" name="Text 117"/>
          <p:cNvSpPr txBox="1"/>
          <p:nvPr/>
        </p:nvSpPr>
        <p:spPr>
          <a:xfrm>
            <a:off x="4101084" y="694486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120" name="カード4の番号の欄"/>
          <p:cNvSpPr/>
          <p:nvPr/>
        </p:nvSpPr>
        <p:spPr>
          <a:xfrm>
            <a:off x="4101084" y="7182612"/>
            <a:ext cx="2912364" cy="502920"/>
          </a:xfrm>
          <a:prstGeom prst="roundRect">
            <a:avLst>
              <a:gd name="adj" fmla="val 14545"/>
            </a:avLst>
          </a:prstGeom>
          <a:solidFill>
            <a:srgbClr val="F3F7FA"/>
          </a:solidFill>
          <a:ln w="12700">
            <a:solidFill>
              <a:srgbClr val="C9D3DA"/>
            </a:solidFill>
            <a:prstDash val="solid"/>
          </a:ln>
        </p:spPr>
      </p:sp>
      <p:sp>
        <p:nvSpPr>
          <p:cNvPr id="121" name="カード4の使える日"/>
          <p:cNvSpPr txBox="1"/>
          <p:nvPr/>
        </p:nvSpPr>
        <p:spPr>
          <a:xfrm>
            <a:off x="4101084" y="7749540"/>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122" name="Text 120"/>
          <p:cNvSpPr txBox="1"/>
          <p:nvPr/>
        </p:nvSpPr>
        <p:spPr>
          <a:xfrm>
            <a:off x="4101084" y="8151876"/>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123" name="テンキーの絵"/>
          <p:cNvSpPr/>
          <p:nvPr/>
        </p:nvSpPr>
        <p:spPr>
          <a:xfrm>
            <a:off x="4675556" y="8404250"/>
            <a:ext cx="307238" cy="409651"/>
          </a:xfrm>
          <a:prstGeom prst="roundRect">
            <a:avLst>
              <a:gd name="adj" fmla="val 13333"/>
            </a:avLst>
          </a:prstGeom>
          <a:solidFill>
            <a:srgbClr val="2B2F33"/>
          </a:solidFill>
          <a:ln w="12700">
            <a:solidFill>
              <a:srgbClr val="2B2F33"/>
            </a:solidFill>
            <a:prstDash val="solid"/>
          </a:ln>
        </p:spPr>
      </p:sp>
      <p:sp>
        <p:nvSpPr>
          <p:cNvPr id="124" name="Shape 122"/>
          <p:cNvSpPr/>
          <p:nvPr/>
        </p:nvSpPr>
        <p:spPr>
          <a:xfrm>
            <a:off x="4728225" y="8468624"/>
            <a:ext cx="43891" cy="43891"/>
          </a:xfrm>
          <a:prstGeom prst="ellipse">
            <a:avLst/>
          </a:prstGeom>
          <a:solidFill>
            <a:srgbClr val="E4E8EB"/>
          </a:solidFill>
          <a:ln w="12700">
            <a:solidFill>
              <a:srgbClr val="E4E8EB"/>
            </a:solidFill>
            <a:prstDash val="solid"/>
          </a:ln>
        </p:spPr>
      </p:sp>
      <p:sp>
        <p:nvSpPr>
          <p:cNvPr id="125" name="Shape 123"/>
          <p:cNvSpPr/>
          <p:nvPr/>
        </p:nvSpPr>
        <p:spPr>
          <a:xfrm>
            <a:off x="4807229" y="8468624"/>
            <a:ext cx="43891" cy="43891"/>
          </a:xfrm>
          <a:prstGeom prst="ellipse">
            <a:avLst/>
          </a:prstGeom>
          <a:solidFill>
            <a:srgbClr val="E4E8EB"/>
          </a:solidFill>
          <a:ln w="12700">
            <a:solidFill>
              <a:srgbClr val="E4E8EB"/>
            </a:solidFill>
            <a:prstDash val="solid"/>
          </a:ln>
        </p:spPr>
      </p:sp>
      <p:sp>
        <p:nvSpPr>
          <p:cNvPr id="126" name="Shape 124"/>
          <p:cNvSpPr/>
          <p:nvPr/>
        </p:nvSpPr>
        <p:spPr>
          <a:xfrm>
            <a:off x="4886234" y="8468624"/>
            <a:ext cx="43891" cy="43891"/>
          </a:xfrm>
          <a:prstGeom prst="ellipse">
            <a:avLst/>
          </a:prstGeom>
          <a:solidFill>
            <a:srgbClr val="E4E8EB"/>
          </a:solidFill>
          <a:ln w="12700">
            <a:solidFill>
              <a:srgbClr val="E4E8EB"/>
            </a:solidFill>
            <a:prstDash val="solid"/>
          </a:ln>
        </p:spPr>
      </p:sp>
      <p:sp>
        <p:nvSpPr>
          <p:cNvPr id="127" name="Shape 125"/>
          <p:cNvSpPr/>
          <p:nvPr/>
        </p:nvSpPr>
        <p:spPr>
          <a:xfrm>
            <a:off x="4728225" y="8547628"/>
            <a:ext cx="43891" cy="43891"/>
          </a:xfrm>
          <a:prstGeom prst="ellipse">
            <a:avLst/>
          </a:prstGeom>
          <a:solidFill>
            <a:srgbClr val="E4E8EB"/>
          </a:solidFill>
          <a:ln w="12700">
            <a:solidFill>
              <a:srgbClr val="E4E8EB"/>
            </a:solidFill>
            <a:prstDash val="solid"/>
          </a:ln>
        </p:spPr>
      </p:sp>
      <p:sp>
        <p:nvSpPr>
          <p:cNvPr id="128" name="Shape 126"/>
          <p:cNvSpPr/>
          <p:nvPr/>
        </p:nvSpPr>
        <p:spPr>
          <a:xfrm>
            <a:off x="4807229" y="8547628"/>
            <a:ext cx="43891" cy="43891"/>
          </a:xfrm>
          <a:prstGeom prst="ellipse">
            <a:avLst/>
          </a:prstGeom>
          <a:solidFill>
            <a:srgbClr val="E4E8EB"/>
          </a:solidFill>
          <a:ln w="12700">
            <a:solidFill>
              <a:srgbClr val="E4E8EB"/>
            </a:solidFill>
            <a:prstDash val="solid"/>
          </a:ln>
        </p:spPr>
      </p:sp>
      <p:sp>
        <p:nvSpPr>
          <p:cNvPr id="129" name="Shape 127"/>
          <p:cNvSpPr/>
          <p:nvPr/>
        </p:nvSpPr>
        <p:spPr>
          <a:xfrm>
            <a:off x="4886234" y="8547628"/>
            <a:ext cx="43891" cy="43891"/>
          </a:xfrm>
          <a:prstGeom prst="ellipse">
            <a:avLst/>
          </a:prstGeom>
          <a:solidFill>
            <a:srgbClr val="E4E8EB"/>
          </a:solidFill>
          <a:ln w="12700">
            <a:solidFill>
              <a:srgbClr val="E4E8EB"/>
            </a:solidFill>
            <a:prstDash val="solid"/>
          </a:ln>
        </p:spPr>
      </p:sp>
      <p:sp>
        <p:nvSpPr>
          <p:cNvPr id="130" name="Shape 128"/>
          <p:cNvSpPr/>
          <p:nvPr/>
        </p:nvSpPr>
        <p:spPr>
          <a:xfrm>
            <a:off x="4728225" y="8626632"/>
            <a:ext cx="43891" cy="43891"/>
          </a:xfrm>
          <a:prstGeom prst="ellipse">
            <a:avLst/>
          </a:prstGeom>
          <a:solidFill>
            <a:srgbClr val="E4E8EB"/>
          </a:solidFill>
          <a:ln w="12700">
            <a:solidFill>
              <a:srgbClr val="E4E8EB"/>
            </a:solidFill>
            <a:prstDash val="solid"/>
          </a:ln>
        </p:spPr>
      </p:sp>
      <p:sp>
        <p:nvSpPr>
          <p:cNvPr id="131" name="Shape 129"/>
          <p:cNvSpPr/>
          <p:nvPr/>
        </p:nvSpPr>
        <p:spPr>
          <a:xfrm>
            <a:off x="4807229" y="8626632"/>
            <a:ext cx="43891" cy="43891"/>
          </a:xfrm>
          <a:prstGeom prst="ellipse">
            <a:avLst/>
          </a:prstGeom>
          <a:solidFill>
            <a:srgbClr val="E4E8EB"/>
          </a:solidFill>
          <a:ln w="12700">
            <a:solidFill>
              <a:srgbClr val="E4E8EB"/>
            </a:solidFill>
            <a:prstDash val="solid"/>
          </a:ln>
        </p:spPr>
      </p:sp>
      <p:sp>
        <p:nvSpPr>
          <p:cNvPr id="132" name="Shape 130"/>
          <p:cNvSpPr/>
          <p:nvPr/>
        </p:nvSpPr>
        <p:spPr>
          <a:xfrm>
            <a:off x="4886234" y="8626632"/>
            <a:ext cx="43891" cy="43891"/>
          </a:xfrm>
          <a:prstGeom prst="ellipse">
            <a:avLst/>
          </a:prstGeom>
          <a:solidFill>
            <a:srgbClr val="E4E8EB"/>
          </a:solidFill>
          <a:ln w="12700">
            <a:solidFill>
              <a:srgbClr val="E4E8EB"/>
            </a:solidFill>
            <a:prstDash val="solid"/>
          </a:ln>
        </p:spPr>
      </p:sp>
      <p:sp>
        <p:nvSpPr>
          <p:cNvPr id="133" name="Shape 131"/>
          <p:cNvSpPr/>
          <p:nvPr/>
        </p:nvSpPr>
        <p:spPr>
          <a:xfrm>
            <a:off x="4728225" y="8705637"/>
            <a:ext cx="43891" cy="43891"/>
          </a:xfrm>
          <a:prstGeom prst="ellipse">
            <a:avLst/>
          </a:prstGeom>
          <a:solidFill>
            <a:srgbClr val="E4E8EB"/>
          </a:solidFill>
          <a:ln w="12700">
            <a:solidFill>
              <a:srgbClr val="E4E8EB"/>
            </a:solidFill>
            <a:prstDash val="solid"/>
          </a:ln>
        </p:spPr>
      </p:sp>
      <p:sp>
        <p:nvSpPr>
          <p:cNvPr id="134" name="Shape 132"/>
          <p:cNvSpPr/>
          <p:nvPr/>
        </p:nvSpPr>
        <p:spPr>
          <a:xfrm>
            <a:off x="4807229" y="8705637"/>
            <a:ext cx="43891" cy="43891"/>
          </a:xfrm>
          <a:prstGeom prst="ellipse">
            <a:avLst/>
          </a:prstGeom>
          <a:solidFill>
            <a:srgbClr val="E4E8EB"/>
          </a:solidFill>
          <a:ln w="12700">
            <a:solidFill>
              <a:srgbClr val="E4E8EB"/>
            </a:solidFill>
            <a:prstDash val="solid"/>
          </a:ln>
        </p:spPr>
      </p:sp>
      <p:sp>
        <p:nvSpPr>
          <p:cNvPr id="135" name="Shape 133"/>
          <p:cNvSpPr/>
          <p:nvPr/>
        </p:nvSpPr>
        <p:spPr>
          <a:xfrm>
            <a:off x="4886234" y="8705637"/>
            <a:ext cx="43891" cy="43891"/>
          </a:xfrm>
          <a:prstGeom prst="ellipse">
            <a:avLst/>
          </a:prstGeom>
          <a:solidFill>
            <a:srgbClr val="E4E8EB"/>
          </a:solidFill>
          <a:ln w="12700">
            <a:solidFill>
              <a:srgbClr val="E4E8EB"/>
            </a:solidFill>
            <a:prstDash val="solid"/>
          </a:ln>
        </p:spPr>
      </p:sp>
      <p:sp>
        <p:nvSpPr>
          <p:cNvPr id="136" name="Text 134"/>
          <p:cNvSpPr txBox="1"/>
          <p:nvPr/>
        </p:nvSpPr>
        <p:spPr>
          <a:xfrm>
            <a:off x="4128516" y="8883396"/>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137" name="Text 135"/>
          <p:cNvSpPr txBox="1"/>
          <p:nvPr/>
        </p:nvSpPr>
        <p:spPr>
          <a:xfrm>
            <a:off x="4128516" y="9077706"/>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138" name="Shape 136"/>
          <p:cNvSpPr/>
          <p:nvPr/>
        </p:nvSpPr>
        <p:spPr>
          <a:xfrm>
            <a:off x="5491722" y="8564014"/>
            <a:ext cx="131088" cy="90123"/>
          </a:xfrm>
          <a:prstGeom prst="rightArrow">
            <a:avLst/>
          </a:prstGeom>
          <a:solidFill>
            <a:srgbClr val="7FA9C0"/>
          </a:solidFill>
          <a:ln w="12700">
            <a:solidFill>
              <a:srgbClr val="7FA9C0"/>
            </a:solidFill>
            <a:prstDash val="solid"/>
          </a:ln>
        </p:spPr>
      </p:sp>
      <p:sp>
        <p:nvSpPr>
          <p:cNvPr id="139" name="鍵が開いた絵"/>
          <p:cNvSpPr/>
          <p:nvPr/>
        </p:nvSpPr>
        <p:spPr>
          <a:xfrm>
            <a:off x="6086384" y="8410103"/>
            <a:ext cx="397947" cy="397947"/>
          </a:xfrm>
          <a:prstGeom prst="ellipse">
            <a:avLst/>
          </a:prstGeom>
          <a:solidFill>
            <a:srgbClr val="E5F6EC"/>
          </a:solidFill>
          <a:ln w="12700">
            <a:solidFill>
              <a:srgbClr val="E5F6EC"/>
            </a:solidFill>
            <a:prstDash val="solid"/>
          </a:ln>
        </p:spPr>
      </p:sp>
      <p:sp>
        <p:nvSpPr>
          <p:cNvPr id="140" name="Shape 138"/>
          <p:cNvSpPr/>
          <p:nvPr/>
        </p:nvSpPr>
        <p:spPr>
          <a:xfrm>
            <a:off x="6279505" y="8433511"/>
            <a:ext cx="134600" cy="181417"/>
          </a:xfrm>
          <a:prstGeom prst="roundRect">
            <a:avLst>
              <a:gd name="adj" fmla="val 50000"/>
            </a:avLst>
          </a:prstGeom>
          <a:ln w="24384">
            <a:solidFill>
              <a:srgbClr val="06405A"/>
            </a:solidFill>
            <a:prstDash val="solid"/>
          </a:ln>
        </p:spPr>
      </p:sp>
      <p:sp>
        <p:nvSpPr>
          <p:cNvPr id="141" name="Shape 139"/>
          <p:cNvSpPr/>
          <p:nvPr/>
        </p:nvSpPr>
        <p:spPr>
          <a:xfrm>
            <a:off x="6378992" y="8573963"/>
            <a:ext cx="58522" cy="46817"/>
          </a:xfrm>
          <a:prstGeom prst="roundRect">
            <a:avLst/>
          </a:prstGeom>
          <a:solidFill>
            <a:srgbClr val="E5F6EC"/>
          </a:solidFill>
          <a:ln w="12700">
            <a:solidFill>
              <a:srgbClr val="E5F6EC"/>
            </a:solidFill>
            <a:prstDash val="solid"/>
          </a:ln>
        </p:spPr>
      </p:sp>
      <p:sp>
        <p:nvSpPr>
          <p:cNvPr id="142" name="Shape 140"/>
          <p:cNvSpPr/>
          <p:nvPr/>
        </p:nvSpPr>
        <p:spPr>
          <a:xfrm>
            <a:off x="6162462" y="8597372"/>
            <a:ext cx="181417" cy="146304"/>
          </a:xfrm>
          <a:prstGeom prst="roundRect">
            <a:avLst>
              <a:gd name="adj" fmla="val 12000"/>
            </a:avLst>
          </a:prstGeom>
          <a:solidFill>
            <a:srgbClr val="06405A"/>
          </a:solidFill>
          <a:ln w="12700">
            <a:solidFill>
              <a:srgbClr val="06405A"/>
            </a:solidFill>
            <a:prstDash val="solid"/>
          </a:ln>
        </p:spPr>
      </p:sp>
      <p:sp>
        <p:nvSpPr>
          <p:cNvPr id="143" name="Text 141"/>
          <p:cNvSpPr txBox="1"/>
          <p:nvPr/>
        </p:nvSpPr>
        <p:spPr>
          <a:xfrm>
            <a:off x="5584698" y="8883396"/>
            <a:ext cx="1401318"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144" name="Text 142"/>
          <p:cNvSpPr txBox="1"/>
          <p:nvPr/>
        </p:nvSpPr>
        <p:spPr>
          <a:xfrm>
            <a:off x="5584698" y="9077706"/>
            <a:ext cx="1401318"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145" name="カード4のお願い"/>
          <p:cNvSpPr txBox="1"/>
          <p:nvPr/>
        </p:nvSpPr>
        <p:spPr>
          <a:xfrm>
            <a:off x="4101084" y="9249156"/>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146" name="カード4の連絡先の囲み"/>
          <p:cNvSpPr/>
          <p:nvPr/>
        </p:nvSpPr>
        <p:spPr>
          <a:xfrm>
            <a:off x="4027932" y="9756648"/>
            <a:ext cx="3058668" cy="457200"/>
          </a:xfrm>
          <a:prstGeom prst="roundRect">
            <a:avLst>
              <a:gd name="adj" fmla="val 16000"/>
            </a:avLst>
          </a:prstGeom>
          <a:solidFill>
            <a:srgbClr val="FFF4E0"/>
          </a:solidFill>
          <a:ln w="12700">
            <a:solidFill>
              <a:srgbClr val="E0A040"/>
            </a:solidFill>
            <a:prstDash val="solid"/>
          </a:ln>
        </p:spPr>
      </p:sp>
      <p:sp>
        <p:nvSpPr>
          <p:cNvPr id="147" name="カード4の連絡先"/>
          <p:cNvSpPr txBox="1"/>
          <p:nvPr/>
        </p:nvSpPr>
        <p:spPr>
          <a:xfrm>
            <a:off x="4101084" y="9802368"/>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宛先"/>
          <p:cNvSpPr txBox="1"/>
          <p:nvPr/>
        </p:nvSpPr>
        <p:spPr>
          <a:xfrm>
            <a:off x="457200" y="320040"/>
            <a:ext cx="6647688" cy="365760"/>
          </a:xfrm>
          <a:prstGeom prst="rect">
            <a:avLst/>
          </a:prstGeom>
          <a:noFill/>
          <a:ln/>
        </p:spPr>
        <p:txBody>
          <a:bodyPr wrap="square" lIns="0" tIns="0" rIns="0" bIns="0" rtlCol="0" anchor="ctr"/>
          <a:lstStyle/>
          <a:p>
            <a:pPr indent="0" marL="0">
              <a:buNone/>
            </a:pPr>
            <a:r>
              <a:rPr lang="en-US" sz="1600" b="1" dirty="0">
                <a:solidFill>
                  <a:srgbClr val="1C232B"/>
                </a:solidFill>
                <a:latin typeface="Yu Gothic" pitchFamily="34" charset="0"/>
                <a:ea typeface="Yu Gothic" pitchFamily="34" charset="-122"/>
                <a:cs typeface="Yu Gothic" pitchFamily="34" charset="-120"/>
              </a:rPr>
              <a:t>【建物名】の皆さまへ</a:t>
            </a:r>
            <a:endParaRPr lang="en-US" sz="1600" dirty="0"/>
          </a:p>
        </p:txBody>
      </p:sp>
      <p:sp>
        <p:nvSpPr>
          <p:cNvPr id="3" name="見出しの囲み"/>
          <p:cNvSpPr/>
          <p:nvPr/>
        </p:nvSpPr>
        <p:spPr>
          <a:xfrm>
            <a:off x="457200" y="777240"/>
            <a:ext cx="6647688" cy="1325880"/>
          </a:xfrm>
          <a:prstGeom prst="roundRect">
            <a:avLst>
              <a:gd name="adj" fmla="val 12414"/>
            </a:avLst>
          </a:prstGeom>
          <a:solidFill>
            <a:srgbClr val="06405A"/>
          </a:solidFill>
          <a:ln w="12700">
            <a:solidFill>
              <a:srgbClr val="06405A"/>
            </a:solidFill>
            <a:prstDash val="solid"/>
          </a:ln>
        </p:spPr>
      </p:sp>
      <p:sp>
        <p:nvSpPr>
          <p:cNvPr id="4" name="見出し"/>
          <p:cNvSpPr txBox="1"/>
          <p:nvPr/>
        </p:nvSpPr>
        <p:spPr>
          <a:xfrm>
            <a:off x="685800" y="868680"/>
            <a:ext cx="6190488" cy="685800"/>
          </a:xfrm>
          <a:prstGeom prst="rect">
            <a:avLst/>
          </a:prstGeom>
          <a:noFill/>
          <a:ln/>
        </p:spPr>
        <p:txBody>
          <a:bodyPr wrap="square" lIns="0" tIns="0" rIns="0" bIns="0" rtlCol="0" anchor="ctr"/>
          <a:lstStyle/>
          <a:p>
            <a:pPr algn="ctr" indent="0" marL="0">
              <a:buNone/>
            </a:pPr>
            <a:r>
              <a:rPr lang="en-US" sz="3000" b="1" dirty="0">
                <a:solidFill>
                  <a:srgbClr val="FFFFFF"/>
                </a:solidFill>
                <a:latin typeface="Yu Gothic" pitchFamily="34" charset="0"/>
                <a:ea typeface="Yu Gothic" pitchFamily="34" charset="-122"/>
                <a:cs typeface="Yu Gothic" pitchFamily="34" charset="-120"/>
              </a:rPr>
              <a:t>暗証番号で開ける鍵に変わります</a:t>
            </a:r>
            <a:endParaRPr lang="en-US" sz="3000" dirty="0"/>
          </a:p>
        </p:txBody>
      </p:sp>
      <p:sp>
        <p:nvSpPr>
          <p:cNvPr id="5" name="切り替えの日と扉"/>
          <p:cNvSpPr txBox="1"/>
          <p:nvPr/>
        </p:nvSpPr>
        <p:spPr>
          <a:xfrm>
            <a:off x="685800" y="1554480"/>
            <a:ext cx="6190488" cy="411480"/>
          </a:xfrm>
          <a:prstGeom prst="rect">
            <a:avLst/>
          </a:prstGeom>
          <a:noFill/>
          <a:ln/>
        </p:spPr>
        <p:txBody>
          <a:bodyPr wrap="square" lIns="0" tIns="0" rIns="0" bIns="0" rtlCol="0" anchor="ctr"/>
          <a:lstStyle/>
          <a:p>
            <a:pPr algn="ctr" indent="0" marL="0">
              <a:buNone/>
            </a:pPr>
            <a:r>
              <a:rPr lang="en-US" sz="1800" b="1" dirty="0">
                <a:solidFill>
                  <a:srgbClr val="D6E6EF"/>
                </a:solidFill>
                <a:latin typeface="Yu Gothic" pitchFamily="34" charset="0"/>
                <a:ea typeface="Yu Gothic" pitchFamily="34" charset="-122"/>
                <a:cs typeface="Yu Gothic" pitchFamily="34" charset="-120"/>
              </a:rPr>
              <a:t>【○月○日（○）】から　【1階の共用玄関】</a:t>
            </a:r>
            <a:endParaRPr lang="en-US" sz="1800" dirty="0"/>
          </a:p>
        </p:txBody>
      </p:sp>
      <p:sp>
        <p:nvSpPr>
          <p:cNvPr id="6" name="Shape 4"/>
          <p:cNvSpPr/>
          <p:nvPr/>
        </p:nvSpPr>
        <p:spPr>
          <a:xfrm>
            <a:off x="457200" y="2331720"/>
            <a:ext cx="6647688" cy="0"/>
          </a:xfrm>
          <a:prstGeom prst="line">
            <a:avLst/>
          </a:prstGeom>
          <a:noFill/>
          <a:ln w="12700">
            <a:solidFill>
              <a:srgbClr val="C9D3DA"/>
            </a:solidFill>
            <a:prstDash val="solid"/>
          </a:ln>
        </p:spPr>
      </p:sp>
      <p:sp>
        <p:nvSpPr>
          <p:cNvPr id="7" name="Text 5"/>
          <p:cNvSpPr txBox="1"/>
          <p:nvPr/>
        </p:nvSpPr>
        <p:spPr>
          <a:xfrm>
            <a:off x="457200" y="244144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開け方</a:t>
            </a:r>
            <a:endParaRPr lang="en-US" sz="1400" dirty="0"/>
          </a:p>
        </p:txBody>
      </p:sp>
      <p:sp>
        <p:nvSpPr>
          <p:cNvPr id="8" name="テンキーの絵"/>
          <p:cNvSpPr/>
          <p:nvPr/>
        </p:nvSpPr>
        <p:spPr>
          <a:xfrm>
            <a:off x="2867711" y="2620670"/>
            <a:ext cx="595274" cy="793699"/>
          </a:xfrm>
          <a:prstGeom prst="roundRect">
            <a:avLst>
              <a:gd name="adj" fmla="val 13333"/>
            </a:avLst>
          </a:prstGeom>
          <a:solidFill>
            <a:srgbClr val="2B2F33"/>
          </a:solidFill>
          <a:ln w="12700">
            <a:solidFill>
              <a:srgbClr val="2B2F33"/>
            </a:solidFill>
            <a:prstDash val="solid"/>
          </a:ln>
        </p:spPr>
      </p:sp>
      <p:sp>
        <p:nvSpPr>
          <p:cNvPr id="9" name="Shape 7"/>
          <p:cNvSpPr/>
          <p:nvPr/>
        </p:nvSpPr>
        <p:spPr>
          <a:xfrm>
            <a:off x="2969758" y="2745395"/>
            <a:ext cx="85039" cy="85039"/>
          </a:xfrm>
          <a:prstGeom prst="ellipse">
            <a:avLst/>
          </a:prstGeom>
          <a:solidFill>
            <a:srgbClr val="E4E8EB"/>
          </a:solidFill>
          <a:ln w="12700">
            <a:solidFill>
              <a:srgbClr val="E4E8EB"/>
            </a:solidFill>
            <a:prstDash val="solid"/>
          </a:ln>
        </p:spPr>
      </p:sp>
      <p:sp>
        <p:nvSpPr>
          <p:cNvPr id="10" name="Shape 8"/>
          <p:cNvSpPr/>
          <p:nvPr/>
        </p:nvSpPr>
        <p:spPr>
          <a:xfrm>
            <a:off x="3122828" y="2745395"/>
            <a:ext cx="85039" cy="85039"/>
          </a:xfrm>
          <a:prstGeom prst="ellipse">
            <a:avLst/>
          </a:prstGeom>
          <a:solidFill>
            <a:srgbClr val="E4E8EB"/>
          </a:solidFill>
          <a:ln w="12700">
            <a:solidFill>
              <a:srgbClr val="E4E8EB"/>
            </a:solidFill>
            <a:prstDash val="solid"/>
          </a:ln>
        </p:spPr>
      </p:sp>
      <p:sp>
        <p:nvSpPr>
          <p:cNvPr id="11" name="Shape 9"/>
          <p:cNvSpPr/>
          <p:nvPr/>
        </p:nvSpPr>
        <p:spPr>
          <a:xfrm>
            <a:off x="3275899" y="2745395"/>
            <a:ext cx="85039" cy="85039"/>
          </a:xfrm>
          <a:prstGeom prst="ellipse">
            <a:avLst/>
          </a:prstGeom>
          <a:solidFill>
            <a:srgbClr val="E4E8EB"/>
          </a:solidFill>
          <a:ln w="12700">
            <a:solidFill>
              <a:srgbClr val="E4E8EB"/>
            </a:solidFill>
            <a:prstDash val="solid"/>
          </a:ln>
        </p:spPr>
      </p:sp>
      <p:sp>
        <p:nvSpPr>
          <p:cNvPr id="12" name="Shape 10"/>
          <p:cNvSpPr/>
          <p:nvPr/>
        </p:nvSpPr>
        <p:spPr>
          <a:xfrm>
            <a:off x="2969758" y="2898465"/>
            <a:ext cx="85039" cy="85039"/>
          </a:xfrm>
          <a:prstGeom prst="ellipse">
            <a:avLst/>
          </a:prstGeom>
          <a:solidFill>
            <a:srgbClr val="E4E8EB"/>
          </a:solidFill>
          <a:ln w="12700">
            <a:solidFill>
              <a:srgbClr val="E4E8EB"/>
            </a:solidFill>
            <a:prstDash val="solid"/>
          </a:ln>
        </p:spPr>
      </p:sp>
      <p:sp>
        <p:nvSpPr>
          <p:cNvPr id="13" name="Shape 11"/>
          <p:cNvSpPr/>
          <p:nvPr/>
        </p:nvSpPr>
        <p:spPr>
          <a:xfrm>
            <a:off x="3122828" y="2898465"/>
            <a:ext cx="85039" cy="85039"/>
          </a:xfrm>
          <a:prstGeom prst="ellipse">
            <a:avLst/>
          </a:prstGeom>
          <a:solidFill>
            <a:srgbClr val="E4E8EB"/>
          </a:solidFill>
          <a:ln w="12700">
            <a:solidFill>
              <a:srgbClr val="E4E8EB"/>
            </a:solidFill>
            <a:prstDash val="solid"/>
          </a:ln>
        </p:spPr>
      </p:sp>
      <p:sp>
        <p:nvSpPr>
          <p:cNvPr id="14" name="Shape 12"/>
          <p:cNvSpPr/>
          <p:nvPr/>
        </p:nvSpPr>
        <p:spPr>
          <a:xfrm>
            <a:off x="3275899" y="2898465"/>
            <a:ext cx="85039" cy="85039"/>
          </a:xfrm>
          <a:prstGeom prst="ellipse">
            <a:avLst/>
          </a:prstGeom>
          <a:solidFill>
            <a:srgbClr val="E4E8EB"/>
          </a:solidFill>
          <a:ln w="12700">
            <a:solidFill>
              <a:srgbClr val="E4E8EB"/>
            </a:solidFill>
            <a:prstDash val="solid"/>
          </a:ln>
        </p:spPr>
      </p:sp>
      <p:sp>
        <p:nvSpPr>
          <p:cNvPr id="15" name="Shape 13"/>
          <p:cNvSpPr/>
          <p:nvPr/>
        </p:nvSpPr>
        <p:spPr>
          <a:xfrm>
            <a:off x="2969758" y="3051536"/>
            <a:ext cx="85039" cy="85039"/>
          </a:xfrm>
          <a:prstGeom prst="ellipse">
            <a:avLst/>
          </a:prstGeom>
          <a:solidFill>
            <a:srgbClr val="E4E8EB"/>
          </a:solidFill>
          <a:ln w="12700">
            <a:solidFill>
              <a:srgbClr val="E4E8EB"/>
            </a:solidFill>
            <a:prstDash val="solid"/>
          </a:ln>
        </p:spPr>
      </p:sp>
      <p:sp>
        <p:nvSpPr>
          <p:cNvPr id="16" name="Shape 14"/>
          <p:cNvSpPr/>
          <p:nvPr/>
        </p:nvSpPr>
        <p:spPr>
          <a:xfrm>
            <a:off x="3122828" y="3051536"/>
            <a:ext cx="85039" cy="85039"/>
          </a:xfrm>
          <a:prstGeom prst="ellipse">
            <a:avLst/>
          </a:prstGeom>
          <a:solidFill>
            <a:srgbClr val="E4E8EB"/>
          </a:solidFill>
          <a:ln w="12700">
            <a:solidFill>
              <a:srgbClr val="E4E8EB"/>
            </a:solidFill>
            <a:prstDash val="solid"/>
          </a:ln>
        </p:spPr>
      </p:sp>
      <p:sp>
        <p:nvSpPr>
          <p:cNvPr id="17" name="Shape 15"/>
          <p:cNvSpPr/>
          <p:nvPr/>
        </p:nvSpPr>
        <p:spPr>
          <a:xfrm>
            <a:off x="3275899" y="3051536"/>
            <a:ext cx="85039" cy="85039"/>
          </a:xfrm>
          <a:prstGeom prst="ellipse">
            <a:avLst/>
          </a:prstGeom>
          <a:solidFill>
            <a:srgbClr val="E4E8EB"/>
          </a:solidFill>
          <a:ln w="12700">
            <a:solidFill>
              <a:srgbClr val="E4E8EB"/>
            </a:solidFill>
            <a:prstDash val="solid"/>
          </a:ln>
        </p:spPr>
      </p:sp>
      <p:sp>
        <p:nvSpPr>
          <p:cNvPr id="18" name="Shape 16"/>
          <p:cNvSpPr/>
          <p:nvPr/>
        </p:nvSpPr>
        <p:spPr>
          <a:xfrm>
            <a:off x="2969758" y="3204606"/>
            <a:ext cx="85039" cy="85039"/>
          </a:xfrm>
          <a:prstGeom prst="ellipse">
            <a:avLst/>
          </a:prstGeom>
          <a:solidFill>
            <a:srgbClr val="E4E8EB"/>
          </a:solidFill>
          <a:ln w="12700">
            <a:solidFill>
              <a:srgbClr val="E4E8EB"/>
            </a:solidFill>
            <a:prstDash val="solid"/>
          </a:ln>
        </p:spPr>
      </p:sp>
      <p:sp>
        <p:nvSpPr>
          <p:cNvPr id="19" name="Shape 17"/>
          <p:cNvSpPr/>
          <p:nvPr/>
        </p:nvSpPr>
        <p:spPr>
          <a:xfrm>
            <a:off x="3122828" y="3204606"/>
            <a:ext cx="85039" cy="85039"/>
          </a:xfrm>
          <a:prstGeom prst="ellipse">
            <a:avLst/>
          </a:prstGeom>
          <a:solidFill>
            <a:srgbClr val="E4E8EB"/>
          </a:solidFill>
          <a:ln w="12700">
            <a:solidFill>
              <a:srgbClr val="E4E8EB"/>
            </a:solidFill>
            <a:prstDash val="solid"/>
          </a:ln>
        </p:spPr>
      </p:sp>
      <p:sp>
        <p:nvSpPr>
          <p:cNvPr id="20" name="Shape 18"/>
          <p:cNvSpPr/>
          <p:nvPr/>
        </p:nvSpPr>
        <p:spPr>
          <a:xfrm>
            <a:off x="3275899" y="3204606"/>
            <a:ext cx="85039" cy="85039"/>
          </a:xfrm>
          <a:prstGeom prst="ellipse">
            <a:avLst/>
          </a:prstGeom>
          <a:solidFill>
            <a:srgbClr val="E4E8EB"/>
          </a:solidFill>
          <a:ln w="12700">
            <a:solidFill>
              <a:srgbClr val="E4E8EB"/>
            </a:solidFill>
            <a:prstDash val="solid"/>
          </a:ln>
        </p:spPr>
      </p:sp>
      <p:sp>
        <p:nvSpPr>
          <p:cNvPr id="21" name="Text 19"/>
          <p:cNvSpPr txBox="1"/>
          <p:nvPr/>
        </p:nvSpPr>
        <p:spPr>
          <a:xfrm>
            <a:off x="2404872" y="3547872"/>
            <a:ext cx="1520952" cy="320040"/>
          </a:xfrm>
          <a:prstGeom prst="rect">
            <a:avLst/>
          </a:prstGeom>
          <a:noFill/>
          <a:ln/>
        </p:spPr>
        <p:txBody>
          <a:bodyPr wrap="square" lIns="0" tIns="0" rIns="0" bIns="0" rtlCol="0" anchor="ctr"/>
          <a:lstStyle/>
          <a:p>
            <a:pPr algn="ctr" indent="0" marL="0">
              <a:buNone/>
            </a:pPr>
            <a:r>
              <a:rPr lang="en-US" sz="1400" b="1" dirty="0">
                <a:solidFill>
                  <a:srgbClr val="1C232B"/>
                </a:solidFill>
                <a:latin typeface="Yu Gothic" pitchFamily="34" charset="0"/>
                <a:ea typeface="Yu Gothic" pitchFamily="34" charset="-122"/>
                <a:cs typeface="Yu Gothic" pitchFamily="34" charset="-120"/>
              </a:rPr>
              <a:t>番号を押す</a:t>
            </a:r>
            <a:endParaRPr lang="en-US" sz="1400" dirty="0"/>
          </a:p>
        </p:txBody>
      </p:sp>
      <p:sp>
        <p:nvSpPr>
          <p:cNvPr id="22" name="Shape 20"/>
          <p:cNvSpPr/>
          <p:nvPr/>
        </p:nvSpPr>
        <p:spPr>
          <a:xfrm>
            <a:off x="3826264" y="2930213"/>
            <a:ext cx="253984" cy="174614"/>
          </a:xfrm>
          <a:prstGeom prst="rightArrow">
            <a:avLst/>
          </a:prstGeom>
          <a:solidFill>
            <a:srgbClr val="7FA9C0"/>
          </a:solidFill>
          <a:ln w="12700">
            <a:solidFill>
              <a:srgbClr val="7FA9C0"/>
            </a:solidFill>
            <a:prstDash val="solid"/>
          </a:ln>
        </p:spPr>
      </p:sp>
      <p:sp>
        <p:nvSpPr>
          <p:cNvPr id="23" name="楕円形のボタンの絵"/>
          <p:cNvSpPr/>
          <p:nvPr/>
        </p:nvSpPr>
        <p:spPr>
          <a:xfrm>
            <a:off x="4315968" y="2779410"/>
            <a:ext cx="850392" cy="476220"/>
          </a:xfrm>
          <a:prstGeom prst="ellipse">
            <a:avLst/>
          </a:prstGeom>
          <a:solidFill>
            <a:srgbClr val="2B2F33"/>
          </a:solidFill>
          <a:ln w="12700">
            <a:solidFill>
              <a:srgbClr val="2B2F33"/>
            </a:solidFill>
            <a:prstDash val="solid"/>
          </a:ln>
        </p:spPr>
      </p:sp>
      <p:sp>
        <p:nvSpPr>
          <p:cNvPr id="24" name="Shape 22"/>
          <p:cNvSpPr/>
          <p:nvPr/>
        </p:nvSpPr>
        <p:spPr>
          <a:xfrm>
            <a:off x="4457700" y="2892796"/>
            <a:ext cx="566928" cy="249448"/>
          </a:xfrm>
          <a:prstGeom prst="ellipse">
            <a:avLst/>
          </a:prstGeom>
          <a:solidFill>
            <a:srgbClr val="4A5056"/>
          </a:solidFill>
          <a:ln w="12700">
            <a:solidFill>
              <a:srgbClr val="4A5056"/>
            </a:solidFill>
            <a:prstDash val="solid"/>
          </a:ln>
        </p:spPr>
      </p:sp>
      <p:sp>
        <p:nvSpPr>
          <p:cNvPr id="25" name="Text 23"/>
          <p:cNvSpPr txBox="1"/>
          <p:nvPr/>
        </p:nvSpPr>
        <p:spPr>
          <a:xfrm>
            <a:off x="3980688" y="3547872"/>
            <a:ext cx="1520952" cy="320040"/>
          </a:xfrm>
          <a:prstGeom prst="rect">
            <a:avLst/>
          </a:prstGeom>
          <a:noFill/>
          <a:ln/>
        </p:spPr>
        <p:txBody>
          <a:bodyPr wrap="square" lIns="0" tIns="0" rIns="0" bIns="0" rtlCol="0" anchor="ctr"/>
          <a:lstStyle/>
          <a:p>
            <a:pPr algn="ctr" indent="0" marL="0">
              <a:buNone/>
            </a:pPr>
            <a:r>
              <a:rPr lang="en-US" sz="1180" b="1" dirty="0">
                <a:solidFill>
                  <a:srgbClr val="1C232B"/>
                </a:solidFill>
                <a:latin typeface="Yu Gothic" pitchFamily="34" charset="0"/>
                <a:ea typeface="Yu Gothic" pitchFamily="34" charset="-122"/>
                <a:cs typeface="Yu Gothic" pitchFamily="34" charset="-120"/>
              </a:rPr>
              <a:t>上の楕円ボタンを押す</a:t>
            </a:r>
            <a:endParaRPr lang="en-US" sz="1180" dirty="0"/>
          </a:p>
        </p:txBody>
      </p:sp>
      <p:sp>
        <p:nvSpPr>
          <p:cNvPr id="26" name="Shape 24"/>
          <p:cNvSpPr/>
          <p:nvPr/>
        </p:nvSpPr>
        <p:spPr>
          <a:xfrm>
            <a:off x="5402080" y="2930213"/>
            <a:ext cx="253984" cy="174614"/>
          </a:xfrm>
          <a:prstGeom prst="rightArrow">
            <a:avLst/>
          </a:prstGeom>
          <a:solidFill>
            <a:srgbClr val="7FA9C0"/>
          </a:solidFill>
          <a:ln w="12700">
            <a:solidFill>
              <a:srgbClr val="7FA9C0"/>
            </a:solidFill>
            <a:prstDash val="solid"/>
          </a:ln>
        </p:spPr>
      </p:sp>
      <p:sp>
        <p:nvSpPr>
          <p:cNvPr id="27" name="鍵が開いた絵"/>
          <p:cNvSpPr/>
          <p:nvPr/>
        </p:nvSpPr>
        <p:spPr>
          <a:xfrm>
            <a:off x="5931469" y="2632009"/>
            <a:ext cx="771022" cy="771022"/>
          </a:xfrm>
          <a:prstGeom prst="ellipse">
            <a:avLst/>
          </a:prstGeom>
          <a:solidFill>
            <a:srgbClr val="E5F6EC"/>
          </a:solidFill>
          <a:ln w="12700">
            <a:solidFill>
              <a:srgbClr val="E5F6EC"/>
            </a:solidFill>
            <a:prstDash val="solid"/>
          </a:ln>
        </p:spPr>
      </p:sp>
      <p:sp>
        <p:nvSpPr>
          <p:cNvPr id="28" name="Shape 26"/>
          <p:cNvSpPr/>
          <p:nvPr/>
        </p:nvSpPr>
        <p:spPr>
          <a:xfrm>
            <a:off x="6305641" y="2677363"/>
            <a:ext cx="260787" cy="351495"/>
          </a:xfrm>
          <a:prstGeom prst="roundRect">
            <a:avLst>
              <a:gd name="adj" fmla="val 50000"/>
            </a:avLst>
          </a:prstGeom>
          <a:ln w="47244">
            <a:solidFill>
              <a:srgbClr val="06405A"/>
            </a:solidFill>
            <a:prstDash val="solid"/>
          </a:ln>
        </p:spPr>
      </p:sp>
      <p:sp>
        <p:nvSpPr>
          <p:cNvPr id="29" name="Shape 27"/>
          <p:cNvSpPr/>
          <p:nvPr/>
        </p:nvSpPr>
        <p:spPr>
          <a:xfrm>
            <a:off x="6498397" y="2949489"/>
            <a:ext cx="113386" cy="90708"/>
          </a:xfrm>
          <a:prstGeom prst="roundRect">
            <a:avLst/>
          </a:prstGeom>
          <a:solidFill>
            <a:srgbClr val="E5F6EC"/>
          </a:solidFill>
          <a:ln w="12700">
            <a:solidFill>
              <a:srgbClr val="E5F6EC"/>
            </a:solidFill>
            <a:prstDash val="solid"/>
          </a:ln>
        </p:spPr>
      </p:sp>
      <p:sp>
        <p:nvSpPr>
          <p:cNvPr id="30" name="Shape 28"/>
          <p:cNvSpPr/>
          <p:nvPr/>
        </p:nvSpPr>
        <p:spPr>
          <a:xfrm>
            <a:off x="6078870" y="2994843"/>
            <a:ext cx="351495" cy="283464"/>
          </a:xfrm>
          <a:prstGeom prst="roundRect">
            <a:avLst>
              <a:gd name="adj" fmla="val 12000"/>
            </a:avLst>
          </a:prstGeom>
          <a:solidFill>
            <a:srgbClr val="06405A"/>
          </a:solidFill>
          <a:ln w="12700">
            <a:solidFill>
              <a:srgbClr val="06405A"/>
            </a:solidFill>
            <a:prstDash val="solid"/>
          </a:ln>
        </p:spPr>
      </p:sp>
      <p:sp>
        <p:nvSpPr>
          <p:cNvPr id="31" name="Text 29"/>
          <p:cNvSpPr txBox="1"/>
          <p:nvPr/>
        </p:nvSpPr>
        <p:spPr>
          <a:xfrm>
            <a:off x="5556504" y="3547872"/>
            <a:ext cx="1520952" cy="320040"/>
          </a:xfrm>
          <a:prstGeom prst="rect">
            <a:avLst/>
          </a:prstGeom>
          <a:noFill/>
          <a:ln/>
        </p:spPr>
        <p:txBody>
          <a:bodyPr wrap="square" lIns="0" tIns="0" rIns="0" bIns="0" rtlCol="0" anchor="ctr"/>
          <a:lstStyle/>
          <a:p>
            <a:pPr algn="ctr" indent="0" marL="0">
              <a:buNone/>
            </a:pPr>
            <a:r>
              <a:rPr lang="en-US" sz="1400" b="1" dirty="0">
                <a:solidFill>
                  <a:srgbClr val="1C232B"/>
                </a:solidFill>
                <a:latin typeface="Yu Gothic" pitchFamily="34" charset="0"/>
                <a:ea typeface="Yu Gothic" pitchFamily="34" charset="-122"/>
                <a:cs typeface="Yu Gothic" pitchFamily="34" charset="-120"/>
              </a:rPr>
              <a:t>鍵が開く</a:t>
            </a:r>
            <a:endParaRPr lang="en-US" sz="1400" dirty="0"/>
          </a:p>
        </p:txBody>
      </p:sp>
      <p:sp>
        <p:nvSpPr>
          <p:cNvPr id="32" name="押し方のこつ"/>
          <p:cNvSpPr txBox="1"/>
          <p:nvPr/>
        </p:nvSpPr>
        <p:spPr>
          <a:xfrm>
            <a:off x="2377440" y="3931920"/>
            <a:ext cx="4727448" cy="320040"/>
          </a:xfrm>
          <a:prstGeom prst="rect">
            <a:avLst/>
          </a:prstGeom>
          <a:noFill/>
          <a:ln/>
        </p:spPr>
        <p:txBody>
          <a:bodyPr wrap="square" lIns="0" tIns="0" rIns="0" bIns="0" rtlCol="0" anchor="ctr"/>
          <a:lstStyle/>
          <a:p>
            <a:pPr algn="ctr" indent="0" marL="0">
              <a:buNone/>
            </a:pPr>
            <a:r>
              <a:rPr lang="en-US" sz="1300" dirty="0">
                <a:solidFill>
                  <a:srgbClr val="51606B"/>
                </a:solidFill>
                <a:latin typeface="Yu Gothic" pitchFamily="34" charset="0"/>
                <a:ea typeface="Yu Gothic" pitchFamily="34" charset="-122"/>
                <a:cs typeface="Yu Gothic" pitchFamily="34" charset="-120"/>
              </a:rPr>
              <a:t>ボタンは1つずつ、ゆっくり押してください</a:t>
            </a:r>
            <a:endParaRPr lang="en-US" sz="1300" dirty="0"/>
          </a:p>
        </p:txBody>
      </p:sp>
      <p:sp>
        <p:nvSpPr>
          <p:cNvPr id="33" name="Shape 31"/>
          <p:cNvSpPr/>
          <p:nvPr/>
        </p:nvSpPr>
        <p:spPr>
          <a:xfrm>
            <a:off x="457200" y="4389120"/>
            <a:ext cx="6647688" cy="0"/>
          </a:xfrm>
          <a:prstGeom prst="line">
            <a:avLst/>
          </a:prstGeom>
          <a:noFill/>
          <a:ln w="12700">
            <a:solidFill>
              <a:srgbClr val="C9D3DA"/>
            </a:solidFill>
            <a:prstDash val="solid"/>
          </a:ln>
        </p:spPr>
      </p:sp>
      <p:sp>
        <p:nvSpPr>
          <p:cNvPr id="34" name="Text 32"/>
          <p:cNvSpPr txBox="1"/>
          <p:nvPr/>
        </p:nvSpPr>
        <p:spPr>
          <a:xfrm>
            <a:off x="457200" y="449884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出かけるとき</a:t>
            </a:r>
            <a:endParaRPr lang="en-US" sz="1400" dirty="0"/>
          </a:p>
        </p:txBody>
      </p:sp>
      <p:sp>
        <p:nvSpPr>
          <p:cNvPr id="35" name="出かけるとき"/>
          <p:cNvSpPr txBox="1"/>
          <p:nvPr/>
        </p:nvSpPr>
        <p:spPr>
          <a:xfrm>
            <a:off x="2377440" y="4498848"/>
            <a:ext cx="4727448" cy="566928"/>
          </a:xfrm>
          <a:prstGeom prst="rect">
            <a:avLst/>
          </a:prstGeom>
          <a:noFill/>
          <a:ln/>
        </p:spPr>
        <p:txBody>
          <a:bodyPr wrap="square" lIns="0" tIns="0" rIns="0" bIns="0" rtlCol="0" anchor="t"/>
          <a:lstStyle/>
          <a:p>
            <a:pPr indent="0" marL="0">
              <a:buNone/>
            </a:pPr>
            <a:r>
              <a:rPr lang="en-US" sz="1450" dirty="0">
                <a:solidFill>
                  <a:srgbClr val="1C232B"/>
                </a:solidFill>
                <a:latin typeface="Yu Gothic" pitchFamily="34" charset="0"/>
                <a:ea typeface="Yu Gothic" pitchFamily="34" charset="-122"/>
                <a:cs typeface="Yu Gothic" pitchFamily="34" charset="-120"/>
              </a:rPr>
              <a:t>扉を閉めて、外から上の楕円形のボタンを1回押して鍵をかけてください。</a:t>
            </a:r>
            <a:endParaRPr lang="en-US" sz="1450" dirty="0"/>
          </a:p>
        </p:txBody>
      </p:sp>
      <p:sp>
        <p:nvSpPr>
          <p:cNvPr id="36" name="Shape 34"/>
          <p:cNvSpPr/>
          <p:nvPr/>
        </p:nvSpPr>
        <p:spPr>
          <a:xfrm>
            <a:off x="457200" y="5166360"/>
            <a:ext cx="6647688" cy="0"/>
          </a:xfrm>
          <a:prstGeom prst="line">
            <a:avLst/>
          </a:prstGeom>
          <a:noFill/>
          <a:ln w="12700">
            <a:solidFill>
              <a:srgbClr val="C9D3DA"/>
            </a:solidFill>
            <a:prstDash val="solid"/>
          </a:ln>
        </p:spPr>
      </p:sp>
      <p:sp>
        <p:nvSpPr>
          <p:cNvPr id="37" name="Text 35"/>
          <p:cNvSpPr txBox="1"/>
          <p:nvPr/>
        </p:nvSpPr>
        <p:spPr>
          <a:xfrm>
            <a:off x="457200" y="527608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暗証番号の受け取り方</a:t>
            </a:r>
            <a:endParaRPr lang="en-US" sz="1400" dirty="0"/>
          </a:p>
        </p:txBody>
      </p:sp>
      <p:sp>
        <p:nvSpPr>
          <p:cNvPr id="38" name="暗証番号の受け取り方"/>
          <p:cNvSpPr txBox="1"/>
          <p:nvPr/>
        </p:nvSpPr>
        <p:spPr>
          <a:xfrm>
            <a:off x="2377440" y="5276088"/>
            <a:ext cx="4727448" cy="822960"/>
          </a:xfrm>
          <a:prstGeom prst="rect">
            <a:avLst/>
          </a:prstGeom>
          <a:noFill/>
          <a:ln/>
        </p:spPr>
        <p:txBody>
          <a:bodyPr wrap="square" lIns="0" tIns="0" rIns="0" bIns="0" rtlCol="0" anchor="t"/>
          <a:lstStyle/>
          <a:p>
            <a:pPr indent="0" marL="0">
              <a:spcAft>
                <a:spcPts val="200"/>
              </a:spcAft>
              <a:buNone/>
            </a:pPr>
            <a:r>
              <a:rPr lang="en-US" sz="1450" dirty="0">
                <a:solidFill>
                  <a:srgbClr val="1C232B"/>
                </a:solidFill>
                <a:latin typeface="Yu Gothic" pitchFamily="34" charset="0"/>
                <a:ea typeface="Yu Gothic" pitchFamily="34" charset="-122"/>
                <a:cs typeface="Yu Gothic" pitchFamily="34" charset="-120"/>
              </a:rPr>
              <a:t>暗証番号は、お一人ずつ違います。</a:t>
            </a:r>
            <a:endParaRPr lang="en-US" sz="1450" dirty="0"/>
          </a:p>
          <a:p>
            <a:pPr indent="0" marL="0">
              <a:spcAft>
                <a:spcPts val="200"/>
              </a:spcAft>
              <a:buNone/>
            </a:pPr>
            <a:r>
              <a:rPr lang="en-US" sz="1450" dirty="0">
                <a:solidFill>
                  <a:srgbClr val="1C232B"/>
                </a:solidFill>
                <a:latin typeface="Yu Gothic" pitchFamily="34" charset="0"/>
                <a:ea typeface="Yu Gothic" pitchFamily="34" charset="-122"/>
                <a:cs typeface="Yu Gothic" pitchFamily="34" charset="-120"/>
              </a:rPr>
              <a:t>【○月○日（○）までに、管理室で番号のカードを封筒に入れてお渡しします。】</a:t>
            </a:r>
            <a:endParaRPr lang="en-US" sz="1450" dirty="0"/>
          </a:p>
        </p:txBody>
      </p:sp>
      <p:sp>
        <p:nvSpPr>
          <p:cNvPr id="39" name="Shape 37"/>
          <p:cNvSpPr/>
          <p:nvPr/>
        </p:nvSpPr>
        <p:spPr>
          <a:xfrm>
            <a:off x="457200" y="6172200"/>
            <a:ext cx="6647688" cy="0"/>
          </a:xfrm>
          <a:prstGeom prst="line">
            <a:avLst/>
          </a:prstGeom>
          <a:noFill/>
          <a:ln w="12700">
            <a:solidFill>
              <a:srgbClr val="C9D3DA"/>
            </a:solidFill>
            <a:prstDash val="solid"/>
          </a:ln>
        </p:spPr>
      </p:sp>
      <p:sp>
        <p:nvSpPr>
          <p:cNvPr id="40" name="Text 38"/>
          <p:cNvSpPr txBox="1"/>
          <p:nvPr/>
        </p:nvSpPr>
        <p:spPr>
          <a:xfrm>
            <a:off x="457200" y="628192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今までの鍵</a:t>
            </a:r>
            <a:endParaRPr lang="en-US" sz="1400" dirty="0"/>
          </a:p>
        </p:txBody>
      </p:sp>
      <p:sp>
        <p:nvSpPr>
          <p:cNvPr id="41" name="今までの鍵"/>
          <p:cNvSpPr txBox="1"/>
          <p:nvPr/>
        </p:nvSpPr>
        <p:spPr>
          <a:xfrm>
            <a:off x="2377440" y="6281928"/>
            <a:ext cx="4727448" cy="502920"/>
          </a:xfrm>
          <a:prstGeom prst="rect">
            <a:avLst/>
          </a:prstGeom>
          <a:noFill/>
          <a:ln/>
        </p:spPr>
        <p:txBody>
          <a:bodyPr wrap="square" lIns="0" tIns="0" rIns="0" bIns="0" rtlCol="0" anchor="t"/>
          <a:lstStyle/>
          <a:p>
            <a:pPr indent="0" marL="0">
              <a:buNone/>
            </a:pPr>
            <a:r>
              <a:rPr lang="en-US" sz="1450" dirty="0">
                <a:solidFill>
                  <a:srgbClr val="1C232B"/>
                </a:solidFill>
                <a:latin typeface="Yu Gothic" pitchFamily="34" charset="0"/>
                <a:ea typeface="Yu Gothic" pitchFamily="34" charset="-122"/>
                <a:cs typeface="Yu Gothic" pitchFamily="34" charset="-120"/>
              </a:rPr>
              <a:t>【○月○日（○）までに、管理室へお返しください。】</a:t>
            </a:r>
            <a:endParaRPr lang="en-US" sz="1450" dirty="0"/>
          </a:p>
        </p:txBody>
      </p:sp>
      <p:sp>
        <p:nvSpPr>
          <p:cNvPr id="42" name="Shape 40"/>
          <p:cNvSpPr/>
          <p:nvPr/>
        </p:nvSpPr>
        <p:spPr>
          <a:xfrm>
            <a:off x="457200" y="6858000"/>
            <a:ext cx="6647688" cy="0"/>
          </a:xfrm>
          <a:prstGeom prst="line">
            <a:avLst/>
          </a:prstGeom>
          <a:noFill/>
          <a:ln w="12700">
            <a:solidFill>
              <a:srgbClr val="C9D3DA"/>
            </a:solidFill>
            <a:prstDash val="solid"/>
          </a:ln>
        </p:spPr>
      </p:sp>
      <p:sp>
        <p:nvSpPr>
          <p:cNvPr id="43" name="Text 41"/>
          <p:cNvSpPr txBox="1"/>
          <p:nvPr/>
        </p:nvSpPr>
        <p:spPr>
          <a:xfrm>
            <a:off x="457200" y="6967728"/>
            <a:ext cx="1874520" cy="365760"/>
          </a:xfrm>
          <a:prstGeom prst="rect">
            <a:avLst/>
          </a:prstGeom>
          <a:noFill/>
          <a:ln/>
        </p:spPr>
        <p:txBody>
          <a:bodyPr wrap="square" lIns="0" tIns="0" rIns="0" bIns="0" rtlCol="0" anchor="t"/>
          <a:lstStyle/>
          <a:p>
            <a:pPr indent="0" marL="0">
              <a:buNone/>
            </a:pPr>
            <a:r>
              <a:rPr lang="en-US" sz="1400" b="1" dirty="0">
                <a:solidFill>
                  <a:srgbClr val="06405A"/>
                </a:solidFill>
                <a:latin typeface="Yu Gothic" pitchFamily="34" charset="0"/>
                <a:ea typeface="Yu Gothic" pitchFamily="34" charset="-122"/>
                <a:cs typeface="Yu Gothic" pitchFamily="34" charset="-120"/>
              </a:rPr>
              <a:t>お願い</a:t>
            </a:r>
            <a:endParaRPr lang="en-US" sz="1400" dirty="0"/>
          </a:p>
        </p:txBody>
      </p:sp>
      <p:sp>
        <p:nvSpPr>
          <p:cNvPr id="44" name="お願い"/>
          <p:cNvSpPr txBox="1"/>
          <p:nvPr/>
        </p:nvSpPr>
        <p:spPr>
          <a:xfrm>
            <a:off x="2377440" y="6967728"/>
            <a:ext cx="4727448" cy="1600200"/>
          </a:xfrm>
          <a:prstGeom prst="rect">
            <a:avLst/>
          </a:prstGeom>
          <a:noFill/>
          <a:ln/>
        </p:spPr>
        <p:txBody>
          <a:bodyPr wrap="square" lIns="0" tIns="0" rIns="0" bIns="0" rtlCol="0" anchor="t"/>
          <a:lstStyle/>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暗証番号は、ほかの方に教えないでください。</a:t>
            </a:r>
            <a:endParaRPr lang="en-US" sz="1400" dirty="0"/>
          </a:p>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ご家族や来客の方、業者の方の番号が必要なときは、管理室にお申し出ください。別の番号をお出しします。</a:t>
            </a:r>
            <a:endParaRPr lang="en-US" sz="1400" dirty="0"/>
          </a:p>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番号のカードは、人の目に触れないところに保管してください。</a:t>
            </a:r>
            <a:endParaRPr lang="en-US" sz="1400" dirty="0"/>
          </a:p>
          <a:p>
            <a:pPr marL="152400" indent="-152400">
              <a:spcAft>
                <a:spcPts val="300"/>
              </a:spcAft>
              <a:buSzPct val="100000"/>
              <a:buChar char="•"/>
            </a:pPr>
            <a:r>
              <a:rPr lang="en-US" sz="1400" dirty="0">
                <a:solidFill>
                  <a:srgbClr val="1C232B"/>
                </a:solidFill>
                <a:latin typeface="Yu Gothic" pitchFamily="34" charset="0"/>
                <a:ea typeface="Yu Gothic" pitchFamily="34" charset="-122"/>
                <a:cs typeface="Yu Gothic" pitchFamily="34" charset="-120"/>
              </a:rPr>
              <a:t>番号を忘れたときや、変えたいときは、下の連絡先にご連絡ください。</a:t>
            </a:r>
            <a:endParaRPr lang="en-US" sz="1400" dirty="0"/>
          </a:p>
        </p:txBody>
      </p:sp>
      <p:sp>
        <p:nvSpPr>
          <p:cNvPr id="45" name="連絡先の囲み"/>
          <p:cNvSpPr/>
          <p:nvPr/>
        </p:nvSpPr>
        <p:spPr>
          <a:xfrm>
            <a:off x="457200" y="8778240"/>
            <a:ext cx="6647688" cy="1463040"/>
          </a:xfrm>
          <a:prstGeom prst="roundRect">
            <a:avLst>
              <a:gd name="adj" fmla="val 9375"/>
            </a:avLst>
          </a:prstGeom>
          <a:solidFill>
            <a:srgbClr val="FFF4E0"/>
          </a:solidFill>
          <a:ln w="25400">
            <a:solidFill>
              <a:srgbClr val="E0A040"/>
            </a:solidFill>
            <a:prstDash val="solid"/>
          </a:ln>
        </p:spPr>
      </p:sp>
      <p:sp>
        <p:nvSpPr>
          <p:cNvPr id="46" name="Text 44"/>
          <p:cNvSpPr txBox="1"/>
          <p:nvPr/>
        </p:nvSpPr>
        <p:spPr>
          <a:xfrm>
            <a:off x="731520" y="8869680"/>
            <a:ext cx="6099048" cy="320040"/>
          </a:xfrm>
          <a:prstGeom prst="rect">
            <a:avLst/>
          </a:prstGeom>
          <a:noFill/>
          <a:ln/>
        </p:spPr>
        <p:txBody>
          <a:bodyPr wrap="square" lIns="0" tIns="0" rIns="0" bIns="0" rtlCol="0" anchor="ctr"/>
          <a:lstStyle/>
          <a:p>
            <a:pPr algn="ctr" indent="0" marL="0">
              <a:buNone/>
            </a:pPr>
            <a:r>
              <a:rPr lang="en-US" sz="1400" b="1" dirty="0">
                <a:solidFill>
                  <a:srgbClr val="51606B"/>
                </a:solidFill>
                <a:latin typeface="Yu Gothic" pitchFamily="34" charset="0"/>
                <a:ea typeface="Yu Gothic" pitchFamily="34" charset="-122"/>
                <a:cs typeface="Yu Gothic" pitchFamily="34" charset="-120"/>
              </a:rPr>
              <a:t>お問い合わせ</a:t>
            </a:r>
            <a:endParaRPr lang="en-US" sz="1400" dirty="0"/>
          </a:p>
        </p:txBody>
      </p:sp>
      <p:sp>
        <p:nvSpPr>
          <p:cNvPr id="47" name="管理会社名"/>
          <p:cNvSpPr txBox="1"/>
          <p:nvPr/>
        </p:nvSpPr>
        <p:spPr>
          <a:xfrm>
            <a:off x="731520" y="9189720"/>
            <a:ext cx="6099048" cy="365760"/>
          </a:xfrm>
          <a:prstGeom prst="rect">
            <a:avLst/>
          </a:prstGeom>
          <a:noFill/>
          <a:ln/>
        </p:spPr>
        <p:txBody>
          <a:bodyPr wrap="square" lIns="0" tIns="0" rIns="0" bIns="0" rtlCol="0" anchor="ctr"/>
          <a:lstStyle/>
          <a:p>
            <a:pPr algn="ctr" indent="0" marL="0">
              <a:buNone/>
            </a:pPr>
            <a:r>
              <a:rPr lang="en-US" sz="1800" b="1" dirty="0">
                <a:solidFill>
                  <a:srgbClr val="1C232B"/>
                </a:solidFill>
                <a:latin typeface="Yu Gothic" pitchFamily="34" charset="0"/>
                <a:ea typeface="Yu Gothic" pitchFamily="34" charset="-122"/>
                <a:cs typeface="Yu Gothic" pitchFamily="34" charset="-120"/>
              </a:rPr>
              <a:t>【管理会社名・担当】</a:t>
            </a:r>
            <a:endParaRPr lang="en-US" sz="1800" dirty="0"/>
          </a:p>
        </p:txBody>
      </p:sp>
      <p:sp>
        <p:nvSpPr>
          <p:cNvPr id="48" name="電話番号"/>
          <p:cNvSpPr txBox="1"/>
          <p:nvPr/>
        </p:nvSpPr>
        <p:spPr>
          <a:xfrm>
            <a:off x="731520" y="9555480"/>
            <a:ext cx="6099048" cy="320040"/>
          </a:xfrm>
          <a:prstGeom prst="rect">
            <a:avLst/>
          </a:prstGeom>
          <a:noFill/>
          <a:ln/>
        </p:spPr>
        <p:txBody>
          <a:bodyPr wrap="square" lIns="0" tIns="0" rIns="0" bIns="0" rtlCol="0" anchor="ctr"/>
          <a:lstStyle/>
          <a:p>
            <a:pPr algn="ctr" indent="0" marL="0">
              <a:buNone/>
            </a:pPr>
            <a:r>
              <a:rPr lang="en-US" sz="1600" b="1" dirty="0">
                <a:solidFill>
                  <a:srgbClr val="1C232B"/>
                </a:solidFill>
                <a:latin typeface="Yu Gothic" pitchFamily="34" charset="0"/>
                <a:ea typeface="Yu Gothic" pitchFamily="34" charset="-122"/>
                <a:cs typeface="Yu Gothic" pitchFamily="34" charset="-120"/>
              </a:rPr>
              <a:t>電話：【電話番号】（受付：【平日 9:00〜18:00】）</a:t>
            </a:r>
            <a:endParaRPr lang="en-US" sz="1600" dirty="0"/>
          </a:p>
        </p:txBody>
      </p:sp>
      <p:sp>
        <p:nvSpPr>
          <p:cNvPr id="49" name="夜間・休日の連絡先"/>
          <p:cNvSpPr txBox="1"/>
          <p:nvPr/>
        </p:nvSpPr>
        <p:spPr>
          <a:xfrm>
            <a:off x="731520" y="9875520"/>
            <a:ext cx="6099048" cy="274320"/>
          </a:xfrm>
          <a:prstGeom prst="rect">
            <a:avLst/>
          </a:prstGeom>
          <a:noFill/>
          <a:ln/>
        </p:spPr>
        <p:txBody>
          <a:bodyPr wrap="square" lIns="0" tIns="0" rIns="0" bIns="0" rtlCol="0" anchor="ctr"/>
          <a:lstStyle/>
          <a:p>
            <a:pPr algn="ctr" indent="0" marL="0">
              <a:buNone/>
            </a:pPr>
            <a:r>
              <a:rPr lang="en-US" sz="1300" dirty="0">
                <a:solidFill>
                  <a:srgbClr val="1C232B"/>
                </a:solidFill>
                <a:latin typeface="Yu Gothic" pitchFamily="34" charset="0"/>
                <a:ea typeface="Yu Gothic" pitchFamily="34" charset="-122"/>
                <a:cs typeface="Yu Gothic" pitchFamily="34" charset="-120"/>
              </a:rPr>
              <a:t>夜間・休日に入れないとき：【電話番号】</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宛先"/>
          <p:cNvSpPr txBox="1"/>
          <p:nvPr/>
        </p:nvSpPr>
        <p:spPr>
          <a:xfrm>
            <a:off x="457200" y="320040"/>
            <a:ext cx="6647688" cy="365760"/>
          </a:xfrm>
          <a:prstGeom prst="rect">
            <a:avLst/>
          </a:prstGeom>
          <a:noFill/>
          <a:ln/>
        </p:spPr>
        <p:txBody>
          <a:bodyPr wrap="square" lIns="0" tIns="0" rIns="0" bIns="0" rtlCol="0" anchor="ctr"/>
          <a:lstStyle/>
          <a:p>
            <a:pPr indent="0" marL="0">
              <a:buNone/>
            </a:pPr>
            <a:r>
              <a:rPr lang="en-US" sz="1600" b="1" dirty="0">
                <a:solidFill>
                  <a:srgbClr val="1C232B"/>
                </a:solidFill>
                <a:latin typeface="Yu Gothic" pitchFamily="34" charset="0"/>
                <a:ea typeface="Yu Gothic" pitchFamily="34" charset="-122"/>
                <a:cs typeface="Yu Gothic" pitchFamily="34" charset="-120"/>
              </a:rPr>
              <a:t>To all residents of 【building name】</a:t>
            </a:r>
            <a:endParaRPr lang="en-US" sz="1600" dirty="0"/>
          </a:p>
        </p:txBody>
      </p:sp>
      <p:sp>
        <p:nvSpPr>
          <p:cNvPr id="3" name="見出しの囲み"/>
          <p:cNvSpPr/>
          <p:nvPr/>
        </p:nvSpPr>
        <p:spPr>
          <a:xfrm>
            <a:off x="457200" y="777240"/>
            <a:ext cx="6647688" cy="1325880"/>
          </a:xfrm>
          <a:prstGeom prst="roundRect">
            <a:avLst>
              <a:gd name="adj" fmla="val 12414"/>
            </a:avLst>
          </a:prstGeom>
          <a:solidFill>
            <a:srgbClr val="06405A"/>
          </a:solidFill>
          <a:ln w="12700">
            <a:solidFill>
              <a:srgbClr val="06405A"/>
            </a:solidFill>
            <a:prstDash val="solid"/>
          </a:ln>
        </p:spPr>
      </p:sp>
      <p:sp>
        <p:nvSpPr>
          <p:cNvPr id="4" name="見出し"/>
          <p:cNvSpPr txBox="1"/>
          <p:nvPr/>
        </p:nvSpPr>
        <p:spPr>
          <a:xfrm>
            <a:off x="685800" y="868680"/>
            <a:ext cx="6190488" cy="685800"/>
          </a:xfrm>
          <a:prstGeom prst="rect">
            <a:avLst/>
          </a:prstGeom>
          <a:noFill/>
          <a:ln/>
        </p:spPr>
        <p:txBody>
          <a:bodyPr wrap="square" lIns="0" tIns="0" rIns="0" bIns="0" rtlCol="0" anchor="ctr"/>
          <a:lstStyle/>
          <a:p>
            <a:pPr algn="ctr" indent="0" marL="0">
              <a:buNone/>
            </a:pPr>
            <a:r>
              <a:rPr lang="en-US" sz="2400" b="1" dirty="0">
                <a:solidFill>
                  <a:srgbClr val="FFFFFF"/>
                </a:solidFill>
                <a:latin typeface="Yu Gothic" pitchFamily="34" charset="0"/>
                <a:ea typeface="Yu Gothic" pitchFamily="34" charset="-122"/>
                <a:cs typeface="Yu Gothic" pitchFamily="34" charset="-120"/>
              </a:rPr>
              <a:t>Your door is changing to a PIN code lock</a:t>
            </a:r>
            <a:endParaRPr lang="en-US" sz="2400" dirty="0"/>
          </a:p>
        </p:txBody>
      </p:sp>
      <p:sp>
        <p:nvSpPr>
          <p:cNvPr id="5" name="切り替えの日と扉"/>
          <p:cNvSpPr txBox="1"/>
          <p:nvPr/>
        </p:nvSpPr>
        <p:spPr>
          <a:xfrm>
            <a:off x="685800" y="1554480"/>
            <a:ext cx="6190488" cy="411480"/>
          </a:xfrm>
          <a:prstGeom prst="rect">
            <a:avLst/>
          </a:prstGeom>
          <a:noFill/>
          <a:ln/>
        </p:spPr>
        <p:txBody>
          <a:bodyPr wrap="square" lIns="0" tIns="0" rIns="0" bIns="0" rtlCol="0" anchor="ctr"/>
          <a:lstStyle/>
          <a:p>
            <a:pPr algn="ctr" indent="0" marL="0">
              <a:buNone/>
            </a:pPr>
            <a:r>
              <a:rPr lang="en-US" sz="1800" b="1" dirty="0">
                <a:solidFill>
                  <a:srgbClr val="D6E6EF"/>
                </a:solidFill>
                <a:latin typeface="Yu Gothic" pitchFamily="34" charset="0"/>
                <a:ea typeface="Yu Gothic" pitchFamily="34" charset="-122"/>
                <a:cs typeface="Yu Gothic" pitchFamily="34" charset="-120"/>
              </a:rPr>
              <a:t>From 【date】　【Main entrance, 1st floor】</a:t>
            </a:r>
            <a:endParaRPr lang="en-US" sz="1800" dirty="0"/>
          </a:p>
        </p:txBody>
      </p:sp>
      <p:sp>
        <p:nvSpPr>
          <p:cNvPr id="6" name="Shape 4"/>
          <p:cNvSpPr/>
          <p:nvPr/>
        </p:nvSpPr>
        <p:spPr>
          <a:xfrm>
            <a:off x="457200" y="2331720"/>
            <a:ext cx="6647688" cy="0"/>
          </a:xfrm>
          <a:prstGeom prst="line">
            <a:avLst/>
          </a:prstGeom>
          <a:noFill/>
          <a:ln w="12700">
            <a:solidFill>
              <a:srgbClr val="C9D3DA"/>
            </a:solidFill>
            <a:prstDash val="solid"/>
          </a:ln>
        </p:spPr>
      </p:sp>
      <p:sp>
        <p:nvSpPr>
          <p:cNvPr id="7" name="Text 5"/>
          <p:cNvSpPr txBox="1"/>
          <p:nvPr/>
        </p:nvSpPr>
        <p:spPr>
          <a:xfrm>
            <a:off x="457200" y="244144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How to open</a:t>
            </a:r>
            <a:endParaRPr lang="en-US" sz="1350" dirty="0"/>
          </a:p>
        </p:txBody>
      </p:sp>
      <p:sp>
        <p:nvSpPr>
          <p:cNvPr id="8" name="テンキーの絵"/>
          <p:cNvSpPr/>
          <p:nvPr/>
        </p:nvSpPr>
        <p:spPr>
          <a:xfrm>
            <a:off x="2867711" y="2620670"/>
            <a:ext cx="595274" cy="793699"/>
          </a:xfrm>
          <a:prstGeom prst="roundRect">
            <a:avLst>
              <a:gd name="adj" fmla="val 13333"/>
            </a:avLst>
          </a:prstGeom>
          <a:solidFill>
            <a:srgbClr val="2B2F33"/>
          </a:solidFill>
          <a:ln w="12700">
            <a:solidFill>
              <a:srgbClr val="2B2F33"/>
            </a:solidFill>
            <a:prstDash val="solid"/>
          </a:ln>
        </p:spPr>
      </p:sp>
      <p:sp>
        <p:nvSpPr>
          <p:cNvPr id="9" name="Shape 7"/>
          <p:cNvSpPr/>
          <p:nvPr/>
        </p:nvSpPr>
        <p:spPr>
          <a:xfrm>
            <a:off x="2969758" y="2745395"/>
            <a:ext cx="85039" cy="85039"/>
          </a:xfrm>
          <a:prstGeom prst="ellipse">
            <a:avLst/>
          </a:prstGeom>
          <a:solidFill>
            <a:srgbClr val="E4E8EB"/>
          </a:solidFill>
          <a:ln w="12700">
            <a:solidFill>
              <a:srgbClr val="E4E8EB"/>
            </a:solidFill>
            <a:prstDash val="solid"/>
          </a:ln>
        </p:spPr>
      </p:sp>
      <p:sp>
        <p:nvSpPr>
          <p:cNvPr id="10" name="Shape 8"/>
          <p:cNvSpPr/>
          <p:nvPr/>
        </p:nvSpPr>
        <p:spPr>
          <a:xfrm>
            <a:off x="3122828" y="2745395"/>
            <a:ext cx="85039" cy="85039"/>
          </a:xfrm>
          <a:prstGeom prst="ellipse">
            <a:avLst/>
          </a:prstGeom>
          <a:solidFill>
            <a:srgbClr val="E4E8EB"/>
          </a:solidFill>
          <a:ln w="12700">
            <a:solidFill>
              <a:srgbClr val="E4E8EB"/>
            </a:solidFill>
            <a:prstDash val="solid"/>
          </a:ln>
        </p:spPr>
      </p:sp>
      <p:sp>
        <p:nvSpPr>
          <p:cNvPr id="11" name="Shape 9"/>
          <p:cNvSpPr/>
          <p:nvPr/>
        </p:nvSpPr>
        <p:spPr>
          <a:xfrm>
            <a:off x="3275899" y="2745395"/>
            <a:ext cx="85039" cy="85039"/>
          </a:xfrm>
          <a:prstGeom prst="ellipse">
            <a:avLst/>
          </a:prstGeom>
          <a:solidFill>
            <a:srgbClr val="E4E8EB"/>
          </a:solidFill>
          <a:ln w="12700">
            <a:solidFill>
              <a:srgbClr val="E4E8EB"/>
            </a:solidFill>
            <a:prstDash val="solid"/>
          </a:ln>
        </p:spPr>
      </p:sp>
      <p:sp>
        <p:nvSpPr>
          <p:cNvPr id="12" name="Shape 10"/>
          <p:cNvSpPr/>
          <p:nvPr/>
        </p:nvSpPr>
        <p:spPr>
          <a:xfrm>
            <a:off x="2969758" y="2898465"/>
            <a:ext cx="85039" cy="85039"/>
          </a:xfrm>
          <a:prstGeom prst="ellipse">
            <a:avLst/>
          </a:prstGeom>
          <a:solidFill>
            <a:srgbClr val="E4E8EB"/>
          </a:solidFill>
          <a:ln w="12700">
            <a:solidFill>
              <a:srgbClr val="E4E8EB"/>
            </a:solidFill>
            <a:prstDash val="solid"/>
          </a:ln>
        </p:spPr>
      </p:sp>
      <p:sp>
        <p:nvSpPr>
          <p:cNvPr id="13" name="Shape 11"/>
          <p:cNvSpPr/>
          <p:nvPr/>
        </p:nvSpPr>
        <p:spPr>
          <a:xfrm>
            <a:off x="3122828" y="2898465"/>
            <a:ext cx="85039" cy="85039"/>
          </a:xfrm>
          <a:prstGeom prst="ellipse">
            <a:avLst/>
          </a:prstGeom>
          <a:solidFill>
            <a:srgbClr val="E4E8EB"/>
          </a:solidFill>
          <a:ln w="12700">
            <a:solidFill>
              <a:srgbClr val="E4E8EB"/>
            </a:solidFill>
            <a:prstDash val="solid"/>
          </a:ln>
        </p:spPr>
      </p:sp>
      <p:sp>
        <p:nvSpPr>
          <p:cNvPr id="14" name="Shape 12"/>
          <p:cNvSpPr/>
          <p:nvPr/>
        </p:nvSpPr>
        <p:spPr>
          <a:xfrm>
            <a:off x="3275899" y="2898465"/>
            <a:ext cx="85039" cy="85039"/>
          </a:xfrm>
          <a:prstGeom prst="ellipse">
            <a:avLst/>
          </a:prstGeom>
          <a:solidFill>
            <a:srgbClr val="E4E8EB"/>
          </a:solidFill>
          <a:ln w="12700">
            <a:solidFill>
              <a:srgbClr val="E4E8EB"/>
            </a:solidFill>
            <a:prstDash val="solid"/>
          </a:ln>
        </p:spPr>
      </p:sp>
      <p:sp>
        <p:nvSpPr>
          <p:cNvPr id="15" name="Shape 13"/>
          <p:cNvSpPr/>
          <p:nvPr/>
        </p:nvSpPr>
        <p:spPr>
          <a:xfrm>
            <a:off x="2969758" y="3051536"/>
            <a:ext cx="85039" cy="85039"/>
          </a:xfrm>
          <a:prstGeom prst="ellipse">
            <a:avLst/>
          </a:prstGeom>
          <a:solidFill>
            <a:srgbClr val="E4E8EB"/>
          </a:solidFill>
          <a:ln w="12700">
            <a:solidFill>
              <a:srgbClr val="E4E8EB"/>
            </a:solidFill>
            <a:prstDash val="solid"/>
          </a:ln>
        </p:spPr>
      </p:sp>
      <p:sp>
        <p:nvSpPr>
          <p:cNvPr id="16" name="Shape 14"/>
          <p:cNvSpPr/>
          <p:nvPr/>
        </p:nvSpPr>
        <p:spPr>
          <a:xfrm>
            <a:off x="3122828" y="3051536"/>
            <a:ext cx="85039" cy="85039"/>
          </a:xfrm>
          <a:prstGeom prst="ellipse">
            <a:avLst/>
          </a:prstGeom>
          <a:solidFill>
            <a:srgbClr val="E4E8EB"/>
          </a:solidFill>
          <a:ln w="12700">
            <a:solidFill>
              <a:srgbClr val="E4E8EB"/>
            </a:solidFill>
            <a:prstDash val="solid"/>
          </a:ln>
        </p:spPr>
      </p:sp>
      <p:sp>
        <p:nvSpPr>
          <p:cNvPr id="17" name="Shape 15"/>
          <p:cNvSpPr/>
          <p:nvPr/>
        </p:nvSpPr>
        <p:spPr>
          <a:xfrm>
            <a:off x="3275899" y="3051536"/>
            <a:ext cx="85039" cy="85039"/>
          </a:xfrm>
          <a:prstGeom prst="ellipse">
            <a:avLst/>
          </a:prstGeom>
          <a:solidFill>
            <a:srgbClr val="E4E8EB"/>
          </a:solidFill>
          <a:ln w="12700">
            <a:solidFill>
              <a:srgbClr val="E4E8EB"/>
            </a:solidFill>
            <a:prstDash val="solid"/>
          </a:ln>
        </p:spPr>
      </p:sp>
      <p:sp>
        <p:nvSpPr>
          <p:cNvPr id="18" name="Shape 16"/>
          <p:cNvSpPr/>
          <p:nvPr/>
        </p:nvSpPr>
        <p:spPr>
          <a:xfrm>
            <a:off x="2969758" y="3204606"/>
            <a:ext cx="85039" cy="85039"/>
          </a:xfrm>
          <a:prstGeom prst="ellipse">
            <a:avLst/>
          </a:prstGeom>
          <a:solidFill>
            <a:srgbClr val="E4E8EB"/>
          </a:solidFill>
          <a:ln w="12700">
            <a:solidFill>
              <a:srgbClr val="E4E8EB"/>
            </a:solidFill>
            <a:prstDash val="solid"/>
          </a:ln>
        </p:spPr>
      </p:sp>
      <p:sp>
        <p:nvSpPr>
          <p:cNvPr id="19" name="Shape 17"/>
          <p:cNvSpPr/>
          <p:nvPr/>
        </p:nvSpPr>
        <p:spPr>
          <a:xfrm>
            <a:off x="3122828" y="3204606"/>
            <a:ext cx="85039" cy="85039"/>
          </a:xfrm>
          <a:prstGeom prst="ellipse">
            <a:avLst/>
          </a:prstGeom>
          <a:solidFill>
            <a:srgbClr val="E4E8EB"/>
          </a:solidFill>
          <a:ln w="12700">
            <a:solidFill>
              <a:srgbClr val="E4E8EB"/>
            </a:solidFill>
            <a:prstDash val="solid"/>
          </a:ln>
        </p:spPr>
      </p:sp>
      <p:sp>
        <p:nvSpPr>
          <p:cNvPr id="20" name="Shape 18"/>
          <p:cNvSpPr/>
          <p:nvPr/>
        </p:nvSpPr>
        <p:spPr>
          <a:xfrm>
            <a:off x="3275899" y="3204606"/>
            <a:ext cx="85039" cy="85039"/>
          </a:xfrm>
          <a:prstGeom prst="ellipse">
            <a:avLst/>
          </a:prstGeom>
          <a:solidFill>
            <a:srgbClr val="E4E8EB"/>
          </a:solidFill>
          <a:ln w="12700">
            <a:solidFill>
              <a:srgbClr val="E4E8EB"/>
            </a:solidFill>
            <a:prstDash val="solid"/>
          </a:ln>
        </p:spPr>
      </p:sp>
      <p:sp>
        <p:nvSpPr>
          <p:cNvPr id="21" name="Text 19"/>
          <p:cNvSpPr txBox="1"/>
          <p:nvPr/>
        </p:nvSpPr>
        <p:spPr>
          <a:xfrm>
            <a:off x="2404872" y="3547872"/>
            <a:ext cx="1520952" cy="274320"/>
          </a:xfrm>
          <a:prstGeom prst="rect">
            <a:avLst/>
          </a:prstGeom>
          <a:noFill/>
          <a:ln/>
        </p:spPr>
        <p:txBody>
          <a:bodyPr wrap="square" lIns="0" tIns="0" rIns="0" bIns="0" rtlCol="0" anchor="ctr"/>
          <a:lstStyle/>
          <a:p>
            <a:pPr algn="ctr" indent="0" marL="0">
              <a:buNone/>
            </a:pPr>
            <a:r>
              <a:rPr lang="en-US" sz="1200" b="1" dirty="0">
                <a:solidFill>
                  <a:srgbClr val="1C232B"/>
                </a:solidFill>
                <a:latin typeface="Yu Gothic" pitchFamily="34" charset="0"/>
                <a:ea typeface="Yu Gothic" pitchFamily="34" charset="-122"/>
                <a:cs typeface="Yu Gothic" pitchFamily="34" charset="-120"/>
              </a:rPr>
              <a:t>Enter your PIN</a:t>
            </a:r>
            <a:endParaRPr lang="en-US" sz="1200" dirty="0"/>
          </a:p>
        </p:txBody>
      </p:sp>
      <p:sp>
        <p:nvSpPr>
          <p:cNvPr id="22" name="Shape 20"/>
          <p:cNvSpPr/>
          <p:nvPr/>
        </p:nvSpPr>
        <p:spPr>
          <a:xfrm>
            <a:off x="3826264" y="2930213"/>
            <a:ext cx="253984" cy="174614"/>
          </a:xfrm>
          <a:prstGeom prst="rightArrow">
            <a:avLst/>
          </a:prstGeom>
          <a:solidFill>
            <a:srgbClr val="7FA9C0"/>
          </a:solidFill>
          <a:ln w="12700">
            <a:solidFill>
              <a:srgbClr val="7FA9C0"/>
            </a:solidFill>
            <a:prstDash val="solid"/>
          </a:ln>
        </p:spPr>
      </p:sp>
      <p:sp>
        <p:nvSpPr>
          <p:cNvPr id="23" name="楕円形のボタンの絵"/>
          <p:cNvSpPr/>
          <p:nvPr/>
        </p:nvSpPr>
        <p:spPr>
          <a:xfrm>
            <a:off x="4315968" y="2779410"/>
            <a:ext cx="850392" cy="476220"/>
          </a:xfrm>
          <a:prstGeom prst="ellipse">
            <a:avLst/>
          </a:prstGeom>
          <a:solidFill>
            <a:srgbClr val="2B2F33"/>
          </a:solidFill>
          <a:ln w="12700">
            <a:solidFill>
              <a:srgbClr val="2B2F33"/>
            </a:solidFill>
            <a:prstDash val="solid"/>
          </a:ln>
        </p:spPr>
      </p:sp>
      <p:sp>
        <p:nvSpPr>
          <p:cNvPr id="24" name="Shape 22"/>
          <p:cNvSpPr/>
          <p:nvPr/>
        </p:nvSpPr>
        <p:spPr>
          <a:xfrm>
            <a:off x="4457700" y="2892796"/>
            <a:ext cx="566928" cy="249448"/>
          </a:xfrm>
          <a:prstGeom prst="ellipse">
            <a:avLst/>
          </a:prstGeom>
          <a:solidFill>
            <a:srgbClr val="4A5056"/>
          </a:solidFill>
          <a:ln w="12700">
            <a:solidFill>
              <a:srgbClr val="4A5056"/>
            </a:solidFill>
            <a:prstDash val="solid"/>
          </a:ln>
        </p:spPr>
      </p:sp>
      <p:sp>
        <p:nvSpPr>
          <p:cNvPr id="25" name="Text 23"/>
          <p:cNvSpPr txBox="1"/>
          <p:nvPr/>
        </p:nvSpPr>
        <p:spPr>
          <a:xfrm>
            <a:off x="3980688" y="3547872"/>
            <a:ext cx="1520952" cy="274320"/>
          </a:xfrm>
          <a:prstGeom prst="rect">
            <a:avLst/>
          </a:prstGeom>
          <a:noFill/>
          <a:ln/>
        </p:spPr>
        <p:txBody>
          <a:bodyPr wrap="square" lIns="0" tIns="0" rIns="0" bIns="0" rtlCol="0" anchor="ctr"/>
          <a:lstStyle/>
          <a:p>
            <a:pPr algn="ctr" indent="0" marL="0">
              <a:buNone/>
            </a:pPr>
            <a:r>
              <a:rPr lang="en-US" sz="1120" b="1" dirty="0">
                <a:solidFill>
                  <a:srgbClr val="1C232B"/>
                </a:solidFill>
                <a:latin typeface="Yu Gothic" pitchFamily="34" charset="0"/>
                <a:ea typeface="Yu Gothic" pitchFamily="34" charset="-122"/>
                <a:cs typeface="Yu Gothic" pitchFamily="34" charset="-120"/>
              </a:rPr>
              <a:t>Press the oval button</a:t>
            </a:r>
            <a:endParaRPr lang="en-US" sz="1120" dirty="0"/>
          </a:p>
        </p:txBody>
      </p:sp>
      <p:sp>
        <p:nvSpPr>
          <p:cNvPr id="26" name="Shape 24"/>
          <p:cNvSpPr/>
          <p:nvPr/>
        </p:nvSpPr>
        <p:spPr>
          <a:xfrm>
            <a:off x="5402080" y="2930213"/>
            <a:ext cx="253984" cy="174614"/>
          </a:xfrm>
          <a:prstGeom prst="rightArrow">
            <a:avLst/>
          </a:prstGeom>
          <a:solidFill>
            <a:srgbClr val="7FA9C0"/>
          </a:solidFill>
          <a:ln w="12700">
            <a:solidFill>
              <a:srgbClr val="7FA9C0"/>
            </a:solidFill>
            <a:prstDash val="solid"/>
          </a:ln>
        </p:spPr>
      </p:sp>
      <p:sp>
        <p:nvSpPr>
          <p:cNvPr id="27" name="鍵が開いた絵"/>
          <p:cNvSpPr/>
          <p:nvPr/>
        </p:nvSpPr>
        <p:spPr>
          <a:xfrm>
            <a:off x="5931469" y="2632009"/>
            <a:ext cx="771022" cy="771022"/>
          </a:xfrm>
          <a:prstGeom prst="ellipse">
            <a:avLst/>
          </a:prstGeom>
          <a:solidFill>
            <a:srgbClr val="E5F6EC"/>
          </a:solidFill>
          <a:ln w="12700">
            <a:solidFill>
              <a:srgbClr val="E5F6EC"/>
            </a:solidFill>
            <a:prstDash val="solid"/>
          </a:ln>
        </p:spPr>
      </p:sp>
      <p:sp>
        <p:nvSpPr>
          <p:cNvPr id="28" name="Shape 26"/>
          <p:cNvSpPr/>
          <p:nvPr/>
        </p:nvSpPr>
        <p:spPr>
          <a:xfrm>
            <a:off x="6305641" y="2677363"/>
            <a:ext cx="260787" cy="351495"/>
          </a:xfrm>
          <a:prstGeom prst="roundRect">
            <a:avLst>
              <a:gd name="adj" fmla="val 50000"/>
            </a:avLst>
          </a:prstGeom>
          <a:ln w="47244">
            <a:solidFill>
              <a:srgbClr val="06405A"/>
            </a:solidFill>
            <a:prstDash val="solid"/>
          </a:ln>
        </p:spPr>
      </p:sp>
      <p:sp>
        <p:nvSpPr>
          <p:cNvPr id="29" name="Shape 27"/>
          <p:cNvSpPr/>
          <p:nvPr/>
        </p:nvSpPr>
        <p:spPr>
          <a:xfrm>
            <a:off x="6498397" y="2949489"/>
            <a:ext cx="113386" cy="90708"/>
          </a:xfrm>
          <a:prstGeom prst="roundRect">
            <a:avLst/>
          </a:prstGeom>
          <a:solidFill>
            <a:srgbClr val="E5F6EC"/>
          </a:solidFill>
          <a:ln w="12700">
            <a:solidFill>
              <a:srgbClr val="E5F6EC"/>
            </a:solidFill>
            <a:prstDash val="solid"/>
          </a:ln>
        </p:spPr>
      </p:sp>
      <p:sp>
        <p:nvSpPr>
          <p:cNvPr id="30" name="Shape 28"/>
          <p:cNvSpPr/>
          <p:nvPr/>
        </p:nvSpPr>
        <p:spPr>
          <a:xfrm>
            <a:off x="6078870" y="2994843"/>
            <a:ext cx="351495" cy="283464"/>
          </a:xfrm>
          <a:prstGeom prst="roundRect">
            <a:avLst>
              <a:gd name="adj" fmla="val 12000"/>
            </a:avLst>
          </a:prstGeom>
          <a:solidFill>
            <a:srgbClr val="06405A"/>
          </a:solidFill>
          <a:ln w="12700">
            <a:solidFill>
              <a:srgbClr val="06405A"/>
            </a:solidFill>
            <a:prstDash val="solid"/>
          </a:ln>
        </p:spPr>
      </p:sp>
      <p:sp>
        <p:nvSpPr>
          <p:cNvPr id="31" name="Text 29"/>
          <p:cNvSpPr txBox="1"/>
          <p:nvPr/>
        </p:nvSpPr>
        <p:spPr>
          <a:xfrm>
            <a:off x="5556504" y="3547872"/>
            <a:ext cx="1520952" cy="274320"/>
          </a:xfrm>
          <a:prstGeom prst="rect">
            <a:avLst/>
          </a:prstGeom>
          <a:noFill/>
          <a:ln/>
        </p:spPr>
        <p:txBody>
          <a:bodyPr wrap="square" lIns="0" tIns="0" rIns="0" bIns="0" rtlCol="0" anchor="ctr"/>
          <a:lstStyle/>
          <a:p>
            <a:pPr algn="ctr" indent="0" marL="0">
              <a:buNone/>
            </a:pPr>
            <a:r>
              <a:rPr lang="en-US" sz="1200" b="1" dirty="0">
                <a:solidFill>
                  <a:srgbClr val="1C232B"/>
                </a:solidFill>
                <a:latin typeface="Yu Gothic" pitchFamily="34" charset="0"/>
                <a:ea typeface="Yu Gothic" pitchFamily="34" charset="-122"/>
                <a:cs typeface="Yu Gothic" pitchFamily="34" charset="-120"/>
              </a:rPr>
              <a:t>The door unlocks</a:t>
            </a:r>
            <a:endParaRPr lang="en-US" sz="1200" dirty="0"/>
          </a:p>
        </p:txBody>
      </p:sp>
      <p:sp>
        <p:nvSpPr>
          <p:cNvPr id="32" name="押し方のこつ"/>
          <p:cNvSpPr txBox="1"/>
          <p:nvPr/>
        </p:nvSpPr>
        <p:spPr>
          <a:xfrm>
            <a:off x="2377440" y="3931920"/>
            <a:ext cx="4727448" cy="320040"/>
          </a:xfrm>
          <a:prstGeom prst="rect">
            <a:avLst/>
          </a:prstGeom>
          <a:noFill/>
          <a:ln/>
        </p:spPr>
        <p:txBody>
          <a:bodyPr wrap="square" lIns="0" tIns="0" rIns="0" bIns="0" rtlCol="0" anchor="ctr"/>
          <a:lstStyle/>
          <a:p>
            <a:pPr algn="ctr" indent="0" marL="0">
              <a:buNone/>
            </a:pPr>
            <a:r>
              <a:rPr lang="en-US" sz="1200" dirty="0">
                <a:solidFill>
                  <a:srgbClr val="51606B"/>
                </a:solidFill>
                <a:latin typeface="Yu Gothic" pitchFamily="34" charset="0"/>
                <a:ea typeface="Yu Gothic" pitchFamily="34" charset="-122"/>
                <a:cs typeface="Yu Gothic" pitchFamily="34" charset="-120"/>
              </a:rPr>
              <a:t>Press the buttons slowly, one at a time.</a:t>
            </a:r>
            <a:endParaRPr lang="en-US" sz="1200" dirty="0"/>
          </a:p>
        </p:txBody>
      </p:sp>
      <p:sp>
        <p:nvSpPr>
          <p:cNvPr id="33" name="Shape 31"/>
          <p:cNvSpPr/>
          <p:nvPr/>
        </p:nvSpPr>
        <p:spPr>
          <a:xfrm>
            <a:off x="457200" y="4389120"/>
            <a:ext cx="6647688" cy="0"/>
          </a:xfrm>
          <a:prstGeom prst="line">
            <a:avLst/>
          </a:prstGeom>
          <a:noFill/>
          <a:ln w="12700">
            <a:solidFill>
              <a:srgbClr val="C9D3DA"/>
            </a:solidFill>
            <a:prstDash val="solid"/>
          </a:ln>
        </p:spPr>
      </p:sp>
      <p:sp>
        <p:nvSpPr>
          <p:cNvPr id="34" name="Text 32"/>
          <p:cNvSpPr txBox="1"/>
          <p:nvPr/>
        </p:nvSpPr>
        <p:spPr>
          <a:xfrm>
            <a:off x="457200" y="449884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When you go out</a:t>
            </a:r>
            <a:endParaRPr lang="en-US" sz="1350" dirty="0"/>
          </a:p>
        </p:txBody>
      </p:sp>
      <p:sp>
        <p:nvSpPr>
          <p:cNvPr id="35" name="出かけるとき"/>
          <p:cNvSpPr txBox="1"/>
          <p:nvPr/>
        </p:nvSpPr>
        <p:spPr>
          <a:xfrm>
            <a:off x="2377440" y="4498848"/>
            <a:ext cx="4727448" cy="566928"/>
          </a:xfrm>
          <a:prstGeom prst="rect">
            <a:avLst/>
          </a:prstGeom>
          <a:noFill/>
          <a:ln/>
        </p:spPr>
        <p:txBody>
          <a:bodyPr wrap="square" lIns="0" tIns="0" rIns="0" bIns="0" rtlCol="0" anchor="t"/>
          <a:lstStyle/>
          <a:p>
            <a:pPr indent="0" marL="0">
              <a:buNone/>
            </a:pPr>
            <a:r>
              <a:rPr lang="en-US" sz="1350" dirty="0">
                <a:solidFill>
                  <a:srgbClr val="1C232B"/>
                </a:solidFill>
                <a:latin typeface="Yu Gothic" pitchFamily="34" charset="0"/>
                <a:ea typeface="Yu Gothic" pitchFamily="34" charset="-122"/>
                <a:cs typeface="Yu Gothic" pitchFamily="34" charset="-120"/>
              </a:rPr>
              <a:t>Close the door and press the oval button at the top once from outside to lock it.</a:t>
            </a:r>
            <a:endParaRPr lang="en-US" sz="1350" dirty="0"/>
          </a:p>
        </p:txBody>
      </p:sp>
      <p:sp>
        <p:nvSpPr>
          <p:cNvPr id="36" name="Shape 34"/>
          <p:cNvSpPr/>
          <p:nvPr/>
        </p:nvSpPr>
        <p:spPr>
          <a:xfrm>
            <a:off x="457200" y="5166360"/>
            <a:ext cx="6647688" cy="0"/>
          </a:xfrm>
          <a:prstGeom prst="line">
            <a:avLst/>
          </a:prstGeom>
          <a:noFill/>
          <a:ln w="12700">
            <a:solidFill>
              <a:srgbClr val="C9D3DA"/>
            </a:solidFill>
            <a:prstDash val="solid"/>
          </a:ln>
        </p:spPr>
      </p:sp>
      <p:sp>
        <p:nvSpPr>
          <p:cNvPr id="37" name="Text 35"/>
          <p:cNvSpPr txBox="1"/>
          <p:nvPr/>
        </p:nvSpPr>
        <p:spPr>
          <a:xfrm>
            <a:off x="457200" y="527608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Your PIN code</a:t>
            </a:r>
            <a:endParaRPr lang="en-US" sz="1350" dirty="0"/>
          </a:p>
        </p:txBody>
      </p:sp>
      <p:sp>
        <p:nvSpPr>
          <p:cNvPr id="38" name="暗証番号の受け取り方"/>
          <p:cNvSpPr txBox="1"/>
          <p:nvPr/>
        </p:nvSpPr>
        <p:spPr>
          <a:xfrm>
            <a:off x="2377440" y="5276088"/>
            <a:ext cx="4727448" cy="822960"/>
          </a:xfrm>
          <a:prstGeom prst="rect">
            <a:avLst/>
          </a:prstGeom>
          <a:noFill/>
          <a:ln/>
        </p:spPr>
        <p:txBody>
          <a:bodyPr wrap="square" lIns="0" tIns="0" rIns="0" bIns="0" rtlCol="0" anchor="t"/>
          <a:lstStyle/>
          <a:p>
            <a:pPr indent="0" marL="0">
              <a:spcAft>
                <a:spcPts val="200"/>
              </a:spcAft>
              <a:buNone/>
            </a:pPr>
            <a:r>
              <a:rPr lang="en-US" sz="1350" dirty="0">
                <a:solidFill>
                  <a:srgbClr val="1C232B"/>
                </a:solidFill>
                <a:latin typeface="Yu Gothic" pitchFamily="34" charset="0"/>
                <a:ea typeface="Yu Gothic" pitchFamily="34" charset="-122"/>
                <a:cs typeface="Yu Gothic" pitchFamily="34" charset="-120"/>
              </a:rPr>
              <a:t>Each person has a different PIN code.</a:t>
            </a:r>
            <a:endParaRPr lang="en-US" sz="1350" dirty="0"/>
          </a:p>
          <a:p>
            <a:pPr indent="0" marL="0">
              <a:spcAft>
                <a:spcPts val="200"/>
              </a:spcAft>
              <a:buNone/>
            </a:pPr>
            <a:r>
              <a:rPr lang="en-US" sz="1350" dirty="0">
                <a:solidFill>
                  <a:srgbClr val="1C232B"/>
                </a:solidFill>
                <a:latin typeface="Yu Gothic" pitchFamily="34" charset="0"/>
                <a:ea typeface="Yu Gothic" pitchFamily="34" charset="-122"/>
                <a:cs typeface="Yu Gothic" pitchFamily="34" charset="-120"/>
              </a:rPr>
              <a:t>【We will hand you a card with your PIN code in an envelope at the management office by MM/DD.】</a:t>
            </a:r>
            <a:endParaRPr lang="en-US" sz="1350" dirty="0"/>
          </a:p>
        </p:txBody>
      </p:sp>
      <p:sp>
        <p:nvSpPr>
          <p:cNvPr id="39" name="Shape 37"/>
          <p:cNvSpPr/>
          <p:nvPr/>
        </p:nvSpPr>
        <p:spPr>
          <a:xfrm>
            <a:off x="457200" y="6172200"/>
            <a:ext cx="6647688" cy="0"/>
          </a:xfrm>
          <a:prstGeom prst="line">
            <a:avLst/>
          </a:prstGeom>
          <a:noFill/>
          <a:ln w="12700">
            <a:solidFill>
              <a:srgbClr val="C9D3DA"/>
            </a:solidFill>
            <a:prstDash val="solid"/>
          </a:ln>
        </p:spPr>
      </p:sp>
      <p:sp>
        <p:nvSpPr>
          <p:cNvPr id="40" name="Text 38"/>
          <p:cNvSpPr txBox="1"/>
          <p:nvPr/>
        </p:nvSpPr>
        <p:spPr>
          <a:xfrm>
            <a:off x="457200" y="628192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Your current key</a:t>
            </a:r>
            <a:endParaRPr lang="en-US" sz="1350" dirty="0"/>
          </a:p>
        </p:txBody>
      </p:sp>
      <p:sp>
        <p:nvSpPr>
          <p:cNvPr id="41" name="今までの鍵"/>
          <p:cNvSpPr txBox="1"/>
          <p:nvPr/>
        </p:nvSpPr>
        <p:spPr>
          <a:xfrm>
            <a:off x="2377440" y="6281928"/>
            <a:ext cx="4727448" cy="502920"/>
          </a:xfrm>
          <a:prstGeom prst="rect">
            <a:avLst/>
          </a:prstGeom>
          <a:noFill/>
          <a:ln/>
        </p:spPr>
        <p:txBody>
          <a:bodyPr wrap="square" lIns="0" tIns="0" rIns="0" bIns="0" rtlCol="0" anchor="t"/>
          <a:lstStyle/>
          <a:p>
            <a:pPr indent="0" marL="0">
              <a:buNone/>
            </a:pPr>
            <a:r>
              <a:rPr lang="en-US" sz="1350" dirty="0">
                <a:solidFill>
                  <a:srgbClr val="1C232B"/>
                </a:solidFill>
                <a:latin typeface="Yu Gothic" pitchFamily="34" charset="0"/>
                <a:ea typeface="Yu Gothic" pitchFamily="34" charset="-122"/>
                <a:cs typeface="Yu Gothic" pitchFamily="34" charset="-120"/>
              </a:rPr>
              <a:t>【Please return it to the management office by MM/DD.】</a:t>
            </a:r>
            <a:endParaRPr lang="en-US" sz="1350" dirty="0"/>
          </a:p>
        </p:txBody>
      </p:sp>
      <p:sp>
        <p:nvSpPr>
          <p:cNvPr id="42" name="Shape 40"/>
          <p:cNvSpPr/>
          <p:nvPr/>
        </p:nvSpPr>
        <p:spPr>
          <a:xfrm>
            <a:off x="457200" y="6858000"/>
            <a:ext cx="6647688" cy="0"/>
          </a:xfrm>
          <a:prstGeom prst="line">
            <a:avLst/>
          </a:prstGeom>
          <a:noFill/>
          <a:ln w="12700">
            <a:solidFill>
              <a:srgbClr val="C9D3DA"/>
            </a:solidFill>
            <a:prstDash val="solid"/>
          </a:ln>
        </p:spPr>
      </p:sp>
      <p:sp>
        <p:nvSpPr>
          <p:cNvPr id="43" name="Text 41"/>
          <p:cNvSpPr txBox="1"/>
          <p:nvPr/>
        </p:nvSpPr>
        <p:spPr>
          <a:xfrm>
            <a:off x="457200" y="6967728"/>
            <a:ext cx="1874520" cy="365760"/>
          </a:xfrm>
          <a:prstGeom prst="rect">
            <a:avLst/>
          </a:prstGeom>
          <a:noFill/>
          <a:ln/>
        </p:spPr>
        <p:txBody>
          <a:bodyPr wrap="square" lIns="0" tIns="0" rIns="0" bIns="0" rtlCol="0" anchor="t"/>
          <a:lstStyle/>
          <a:p>
            <a:pPr indent="0" marL="0">
              <a:buNone/>
            </a:pPr>
            <a:r>
              <a:rPr lang="en-US" sz="1350" b="1" dirty="0">
                <a:solidFill>
                  <a:srgbClr val="06405A"/>
                </a:solidFill>
                <a:latin typeface="Yu Gothic" pitchFamily="34" charset="0"/>
                <a:ea typeface="Yu Gothic" pitchFamily="34" charset="-122"/>
                <a:cs typeface="Yu Gothic" pitchFamily="34" charset="-120"/>
              </a:rPr>
              <a:t>Please note</a:t>
            </a:r>
            <a:endParaRPr lang="en-US" sz="1350" dirty="0"/>
          </a:p>
        </p:txBody>
      </p:sp>
      <p:sp>
        <p:nvSpPr>
          <p:cNvPr id="44" name="お願い"/>
          <p:cNvSpPr txBox="1"/>
          <p:nvPr/>
        </p:nvSpPr>
        <p:spPr>
          <a:xfrm>
            <a:off x="2377440" y="6967728"/>
            <a:ext cx="4727448" cy="1600200"/>
          </a:xfrm>
          <a:prstGeom prst="rect">
            <a:avLst/>
          </a:prstGeom>
          <a:noFill/>
          <a:ln/>
        </p:spPr>
        <p:txBody>
          <a:bodyPr wrap="square" lIns="0" tIns="0" rIns="0" bIns="0" rtlCol="0" anchor="t"/>
          <a:lstStyle/>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Do not share your PIN code with anyone.</a:t>
            </a:r>
            <a:endParaRPr lang="en-US" sz="1300" dirty="0"/>
          </a:p>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If your family, visitors, or contractors need to come in, please ask the management office. We will issue a separate code.</a:t>
            </a:r>
            <a:endParaRPr lang="en-US" sz="1300" dirty="0"/>
          </a:p>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Keep your PIN code card where others cannot see it.</a:t>
            </a:r>
            <a:endParaRPr lang="en-US" sz="1300" dirty="0"/>
          </a:p>
          <a:p>
            <a:pPr marL="152400" indent="-152400">
              <a:spcAft>
                <a:spcPts val="300"/>
              </a:spcAft>
              <a:buSzPct val="100000"/>
              <a:buChar char="•"/>
            </a:pPr>
            <a:r>
              <a:rPr lang="en-US" sz="1300" dirty="0">
                <a:solidFill>
                  <a:srgbClr val="1C232B"/>
                </a:solidFill>
                <a:latin typeface="Yu Gothic" pitchFamily="34" charset="0"/>
                <a:ea typeface="Yu Gothic" pitchFamily="34" charset="-122"/>
                <a:cs typeface="Yu Gothic" pitchFamily="34" charset="-120"/>
              </a:rPr>
              <a:t>If you forget your PIN code or want to change it, please contact us below.</a:t>
            </a:r>
            <a:endParaRPr lang="en-US" sz="1300" dirty="0"/>
          </a:p>
        </p:txBody>
      </p:sp>
      <p:sp>
        <p:nvSpPr>
          <p:cNvPr id="45" name="連絡先の囲み"/>
          <p:cNvSpPr/>
          <p:nvPr/>
        </p:nvSpPr>
        <p:spPr>
          <a:xfrm>
            <a:off x="457200" y="8778240"/>
            <a:ext cx="6647688" cy="1463040"/>
          </a:xfrm>
          <a:prstGeom prst="roundRect">
            <a:avLst>
              <a:gd name="adj" fmla="val 9375"/>
            </a:avLst>
          </a:prstGeom>
          <a:solidFill>
            <a:srgbClr val="FFF4E0"/>
          </a:solidFill>
          <a:ln w="25400">
            <a:solidFill>
              <a:srgbClr val="E0A040"/>
            </a:solidFill>
            <a:prstDash val="solid"/>
          </a:ln>
        </p:spPr>
      </p:sp>
      <p:sp>
        <p:nvSpPr>
          <p:cNvPr id="46" name="Text 44"/>
          <p:cNvSpPr txBox="1"/>
          <p:nvPr/>
        </p:nvSpPr>
        <p:spPr>
          <a:xfrm>
            <a:off x="731520" y="8869680"/>
            <a:ext cx="6099048" cy="320040"/>
          </a:xfrm>
          <a:prstGeom prst="rect">
            <a:avLst/>
          </a:prstGeom>
          <a:noFill/>
          <a:ln/>
        </p:spPr>
        <p:txBody>
          <a:bodyPr wrap="square" lIns="0" tIns="0" rIns="0" bIns="0" rtlCol="0" anchor="ctr"/>
          <a:lstStyle/>
          <a:p>
            <a:pPr algn="ctr" indent="0" marL="0">
              <a:buNone/>
            </a:pPr>
            <a:r>
              <a:rPr lang="en-US" sz="1400" b="1" dirty="0">
                <a:solidFill>
                  <a:srgbClr val="51606B"/>
                </a:solidFill>
                <a:latin typeface="Yu Gothic" pitchFamily="34" charset="0"/>
                <a:ea typeface="Yu Gothic" pitchFamily="34" charset="-122"/>
                <a:cs typeface="Yu Gothic" pitchFamily="34" charset="-120"/>
              </a:rPr>
              <a:t>Contact</a:t>
            </a:r>
            <a:endParaRPr lang="en-US" sz="1400" dirty="0"/>
          </a:p>
        </p:txBody>
      </p:sp>
      <p:sp>
        <p:nvSpPr>
          <p:cNvPr id="47" name="管理会社名"/>
          <p:cNvSpPr txBox="1"/>
          <p:nvPr/>
        </p:nvSpPr>
        <p:spPr>
          <a:xfrm>
            <a:off x="731520" y="9189720"/>
            <a:ext cx="6099048" cy="365760"/>
          </a:xfrm>
          <a:prstGeom prst="rect">
            <a:avLst/>
          </a:prstGeom>
          <a:noFill/>
          <a:ln/>
        </p:spPr>
        <p:txBody>
          <a:bodyPr wrap="square" lIns="0" tIns="0" rIns="0" bIns="0" rtlCol="0" anchor="ctr"/>
          <a:lstStyle/>
          <a:p>
            <a:pPr algn="ctr" indent="0" marL="0">
              <a:buNone/>
            </a:pPr>
            <a:r>
              <a:rPr lang="en-US" sz="1800" b="1" dirty="0">
                <a:solidFill>
                  <a:srgbClr val="1C232B"/>
                </a:solidFill>
                <a:latin typeface="Yu Gothic" pitchFamily="34" charset="0"/>
                <a:ea typeface="Yu Gothic" pitchFamily="34" charset="-122"/>
                <a:cs typeface="Yu Gothic" pitchFamily="34" charset="-120"/>
              </a:rPr>
              <a:t>【Management company / name】</a:t>
            </a:r>
            <a:endParaRPr lang="en-US" sz="1800" dirty="0"/>
          </a:p>
        </p:txBody>
      </p:sp>
      <p:sp>
        <p:nvSpPr>
          <p:cNvPr id="48" name="電話番号"/>
          <p:cNvSpPr txBox="1"/>
          <p:nvPr/>
        </p:nvSpPr>
        <p:spPr>
          <a:xfrm>
            <a:off x="731520" y="9555480"/>
            <a:ext cx="6099048" cy="320040"/>
          </a:xfrm>
          <a:prstGeom prst="rect">
            <a:avLst/>
          </a:prstGeom>
          <a:noFill/>
          <a:ln/>
        </p:spPr>
        <p:txBody>
          <a:bodyPr wrap="square" lIns="0" tIns="0" rIns="0" bIns="0" rtlCol="0" anchor="ctr"/>
          <a:lstStyle/>
          <a:p>
            <a:pPr algn="ctr" indent="0" marL="0">
              <a:buNone/>
            </a:pPr>
            <a:r>
              <a:rPr lang="en-US" sz="1500" b="1" dirty="0">
                <a:solidFill>
                  <a:srgbClr val="1C232B"/>
                </a:solidFill>
                <a:latin typeface="Yu Gothic" pitchFamily="34" charset="0"/>
                <a:ea typeface="Yu Gothic" pitchFamily="34" charset="-122"/>
                <a:cs typeface="Yu Gothic" pitchFamily="34" charset="-120"/>
              </a:rPr>
              <a:t>Phone: 【phone number】 (【Weekdays 9:00-18:00】)</a:t>
            </a:r>
            <a:endParaRPr lang="en-US" sz="1500" dirty="0"/>
          </a:p>
        </p:txBody>
      </p:sp>
      <p:sp>
        <p:nvSpPr>
          <p:cNvPr id="49" name="夜間・休日の連絡先"/>
          <p:cNvSpPr txBox="1"/>
          <p:nvPr/>
        </p:nvSpPr>
        <p:spPr>
          <a:xfrm>
            <a:off x="731520" y="9875520"/>
            <a:ext cx="6099048" cy="274320"/>
          </a:xfrm>
          <a:prstGeom prst="rect">
            <a:avLst/>
          </a:prstGeom>
          <a:noFill/>
          <a:ln/>
        </p:spPr>
        <p:txBody>
          <a:bodyPr wrap="square" lIns="0" tIns="0" rIns="0" bIns="0" rtlCol="0" anchor="ctr"/>
          <a:lstStyle/>
          <a:p>
            <a:pPr algn="ctr" indent="0" marL="0">
              <a:buNone/>
            </a:pPr>
            <a:r>
              <a:rPr lang="en-US" sz="1200" dirty="0">
                <a:solidFill>
                  <a:srgbClr val="1C232B"/>
                </a:solidFill>
                <a:latin typeface="Yu Gothic" pitchFamily="34" charset="0"/>
                <a:ea typeface="Yu Gothic" pitchFamily="34" charset="-122"/>
                <a:cs typeface="Yu Gothic" pitchFamily="34" charset="-120"/>
              </a:rPr>
              <a:t>At night or on holidays, if you cannot get in: 【phone number】</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切り取り線（縦）"/>
          <p:cNvSpPr/>
          <p:nvPr/>
        </p:nvSpPr>
        <p:spPr>
          <a:xfrm>
            <a:off x="3781044" y="137160"/>
            <a:ext cx="0" cy="10415016"/>
          </a:xfrm>
          <a:prstGeom prst="line">
            <a:avLst/>
          </a:prstGeom>
          <a:noFill/>
          <a:ln w="9525">
            <a:solidFill>
              <a:srgbClr val="AAB4BB"/>
            </a:solidFill>
            <a:prstDash val="dash"/>
          </a:ln>
        </p:spPr>
      </p:sp>
      <p:sp>
        <p:nvSpPr>
          <p:cNvPr id="3" name="切り取り線（横）"/>
          <p:cNvSpPr/>
          <p:nvPr/>
        </p:nvSpPr>
        <p:spPr>
          <a:xfrm>
            <a:off x="137160" y="5344668"/>
            <a:ext cx="7287768" cy="0"/>
          </a:xfrm>
          <a:prstGeom prst="line">
            <a:avLst/>
          </a:prstGeom>
          <a:noFill/>
          <a:ln w="9525">
            <a:solidFill>
              <a:srgbClr val="AAB4BB"/>
            </a:solidFill>
            <a:prstDash val="dash"/>
          </a:ln>
        </p:spPr>
      </p:sp>
      <p:sp>
        <p:nvSpPr>
          <p:cNvPr id="4" name="カード1の枠"/>
          <p:cNvSpPr/>
          <p:nvPr/>
        </p:nvSpPr>
        <p:spPr>
          <a:xfrm>
            <a:off x="365760" y="365760"/>
            <a:ext cx="3278124" cy="4841748"/>
          </a:xfrm>
          <a:prstGeom prst="roundRect">
            <a:avLst>
              <a:gd name="adj" fmla="val 3347"/>
            </a:avLst>
          </a:prstGeom>
          <a:solidFill>
            <a:srgbClr val="FFFFFF"/>
          </a:solidFill>
          <a:ln w="19050">
            <a:solidFill>
              <a:srgbClr val="06405A"/>
            </a:solidFill>
            <a:prstDash val="solid"/>
          </a:ln>
        </p:spPr>
      </p:sp>
      <p:sp>
        <p:nvSpPr>
          <p:cNvPr id="5" name="カード1の見出しの囲み"/>
          <p:cNvSpPr/>
          <p:nvPr/>
        </p:nvSpPr>
        <p:spPr>
          <a:xfrm>
            <a:off x="365760" y="365760"/>
            <a:ext cx="3278124" cy="777240"/>
          </a:xfrm>
          <a:prstGeom prst="roundRect">
            <a:avLst>
              <a:gd name="adj" fmla="val 14118"/>
            </a:avLst>
          </a:prstGeom>
          <a:solidFill>
            <a:srgbClr val="06405A"/>
          </a:solidFill>
          <a:ln w="12700">
            <a:solidFill>
              <a:srgbClr val="06405A"/>
            </a:solidFill>
            <a:prstDash val="solid"/>
          </a:ln>
        </p:spPr>
      </p:sp>
      <p:sp>
        <p:nvSpPr>
          <p:cNvPr id="6" name="Shape 4"/>
          <p:cNvSpPr/>
          <p:nvPr/>
        </p:nvSpPr>
        <p:spPr>
          <a:xfrm>
            <a:off x="365760" y="822960"/>
            <a:ext cx="3278124" cy="320040"/>
          </a:xfrm>
          <a:prstGeom prst="rect">
            <a:avLst/>
          </a:prstGeom>
          <a:solidFill>
            <a:srgbClr val="06405A"/>
          </a:solidFill>
          <a:ln w="12700">
            <a:solidFill>
              <a:srgbClr val="06405A"/>
            </a:solidFill>
            <a:prstDash val="solid"/>
          </a:ln>
        </p:spPr>
      </p:sp>
      <p:sp>
        <p:nvSpPr>
          <p:cNvPr id="7" name="カード1の建物名"/>
          <p:cNvSpPr txBox="1"/>
          <p:nvPr/>
        </p:nvSpPr>
        <p:spPr>
          <a:xfrm>
            <a:off x="548640" y="411480"/>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8" name="カード1の見出し"/>
          <p:cNvSpPr txBox="1"/>
          <p:nvPr/>
        </p:nvSpPr>
        <p:spPr>
          <a:xfrm>
            <a:off x="548640" y="649224"/>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9" name="Text 7"/>
          <p:cNvSpPr txBox="1"/>
          <p:nvPr/>
        </p:nvSpPr>
        <p:spPr>
          <a:xfrm>
            <a:off x="548640" y="123444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10" name="Shape 8"/>
          <p:cNvSpPr/>
          <p:nvPr/>
        </p:nvSpPr>
        <p:spPr>
          <a:xfrm>
            <a:off x="548640" y="1709928"/>
            <a:ext cx="2912364" cy="0"/>
          </a:xfrm>
          <a:prstGeom prst="line">
            <a:avLst/>
          </a:prstGeom>
          <a:noFill/>
          <a:ln w="9525">
            <a:solidFill>
              <a:srgbClr val="51606B"/>
            </a:solidFill>
            <a:prstDash val="solid"/>
          </a:ln>
        </p:spPr>
      </p:sp>
      <p:sp>
        <p:nvSpPr>
          <p:cNvPr id="11" name="Text 9"/>
          <p:cNvSpPr txBox="1"/>
          <p:nvPr/>
        </p:nvSpPr>
        <p:spPr>
          <a:xfrm>
            <a:off x="548640" y="182880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12" name="カード1の番号の欄"/>
          <p:cNvSpPr/>
          <p:nvPr/>
        </p:nvSpPr>
        <p:spPr>
          <a:xfrm>
            <a:off x="548640" y="2066544"/>
            <a:ext cx="2912364" cy="502920"/>
          </a:xfrm>
          <a:prstGeom prst="roundRect">
            <a:avLst>
              <a:gd name="adj" fmla="val 14545"/>
            </a:avLst>
          </a:prstGeom>
          <a:solidFill>
            <a:srgbClr val="F3F7FA"/>
          </a:solidFill>
          <a:ln w="12700">
            <a:solidFill>
              <a:srgbClr val="C9D3DA"/>
            </a:solidFill>
            <a:prstDash val="solid"/>
          </a:ln>
        </p:spPr>
      </p:sp>
      <p:sp>
        <p:nvSpPr>
          <p:cNvPr id="13" name="カード1の使える日"/>
          <p:cNvSpPr txBox="1"/>
          <p:nvPr/>
        </p:nvSpPr>
        <p:spPr>
          <a:xfrm>
            <a:off x="548640" y="2633472"/>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14" name="Text 12"/>
          <p:cNvSpPr txBox="1"/>
          <p:nvPr/>
        </p:nvSpPr>
        <p:spPr>
          <a:xfrm>
            <a:off x="548640" y="3035808"/>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15" name="テンキーの絵"/>
          <p:cNvSpPr/>
          <p:nvPr/>
        </p:nvSpPr>
        <p:spPr>
          <a:xfrm>
            <a:off x="880415" y="3288182"/>
            <a:ext cx="307238" cy="409651"/>
          </a:xfrm>
          <a:prstGeom prst="roundRect">
            <a:avLst>
              <a:gd name="adj" fmla="val 13333"/>
            </a:avLst>
          </a:prstGeom>
          <a:solidFill>
            <a:srgbClr val="2B2F33"/>
          </a:solidFill>
          <a:ln w="12700">
            <a:solidFill>
              <a:srgbClr val="2B2F33"/>
            </a:solidFill>
            <a:prstDash val="solid"/>
          </a:ln>
        </p:spPr>
      </p:sp>
      <p:sp>
        <p:nvSpPr>
          <p:cNvPr id="16" name="Shape 14"/>
          <p:cNvSpPr/>
          <p:nvPr/>
        </p:nvSpPr>
        <p:spPr>
          <a:xfrm>
            <a:off x="933084" y="3352556"/>
            <a:ext cx="43891" cy="43891"/>
          </a:xfrm>
          <a:prstGeom prst="ellipse">
            <a:avLst/>
          </a:prstGeom>
          <a:solidFill>
            <a:srgbClr val="E4E8EB"/>
          </a:solidFill>
          <a:ln w="12700">
            <a:solidFill>
              <a:srgbClr val="E4E8EB"/>
            </a:solidFill>
            <a:prstDash val="solid"/>
          </a:ln>
        </p:spPr>
      </p:sp>
      <p:sp>
        <p:nvSpPr>
          <p:cNvPr id="17" name="Shape 15"/>
          <p:cNvSpPr/>
          <p:nvPr/>
        </p:nvSpPr>
        <p:spPr>
          <a:xfrm>
            <a:off x="1012088" y="3352556"/>
            <a:ext cx="43891" cy="43891"/>
          </a:xfrm>
          <a:prstGeom prst="ellipse">
            <a:avLst/>
          </a:prstGeom>
          <a:solidFill>
            <a:srgbClr val="E4E8EB"/>
          </a:solidFill>
          <a:ln w="12700">
            <a:solidFill>
              <a:srgbClr val="E4E8EB"/>
            </a:solidFill>
            <a:prstDash val="solid"/>
          </a:ln>
        </p:spPr>
      </p:sp>
      <p:sp>
        <p:nvSpPr>
          <p:cNvPr id="18" name="Shape 16"/>
          <p:cNvSpPr/>
          <p:nvPr/>
        </p:nvSpPr>
        <p:spPr>
          <a:xfrm>
            <a:off x="1091093" y="3352556"/>
            <a:ext cx="43891" cy="43891"/>
          </a:xfrm>
          <a:prstGeom prst="ellipse">
            <a:avLst/>
          </a:prstGeom>
          <a:solidFill>
            <a:srgbClr val="E4E8EB"/>
          </a:solidFill>
          <a:ln w="12700">
            <a:solidFill>
              <a:srgbClr val="E4E8EB"/>
            </a:solidFill>
            <a:prstDash val="solid"/>
          </a:ln>
        </p:spPr>
      </p:sp>
      <p:sp>
        <p:nvSpPr>
          <p:cNvPr id="19" name="Shape 17"/>
          <p:cNvSpPr/>
          <p:nvPr/>
        </p:nvSpPr>
        <p:spPr>
          <a:xfrm>
            <a:off x="933084" y="3431560"/>
            <a:ext cx="43891" cy="43891"/>
          </a:xfrm>
          <a:prstGeom prst="ellipse">
            <a:avLst/>
          </a:prstGeom>
          <a:solidFill>
            <a:srgbClr val="E4E8EB"/>
          </a:solidFill>
          <a:ln w="12700">
            <a:solidFill>
              <a:srgbClr val="E4E8EB"/>
            </a:solidFill>
            <a:prstDash val="solid"/>
          </a:ln>
        </p:spPr>
      </p:sp>
      <p:sp>
        <p:nvSpPr>
          <p:cNvPr id="20" name="Shape 18"/>
          <p:cNvSpPr/>
          <p:nvPr/>
        </p:nvSpPr>
        <p:spPr>
          <a:xfrm>
            <a:off x="1012088" y="3431560"/>
            <a:ext cx="43891" cy="43891"/>
          </a:xfrm>
          <a:prstGeom prst="ellipse">
            <a:avLst/>
          </a:prstGeom>
          <a:solidFill>
            <a:srgbClr val="E4E8EB"/>
          </a:solidFill>
          <a:ln w="12700">
            <a:solidFill>
              <a:srgbClr val="E4E8EB"/>
            </a:solidFill>
            <a:prstDash val="solid"/>
          </a:ln>
        </p:spPr>
      </p:sp>
      <p:sp>
        <p:nvSpPr>
          <p:cNvPr id="21" name="Shape 19"/>
          <p:cNvSpPr/>
          <p:nvPr/>
        </p:nvSpPr>
        <p:spPr>
          <a:xfrm>
            <a:off x="1091093" y="3431560"/>
            <a:ext cx="43891" cy="43891"/>
          </a:xfrm>
          <a:prstGeom prst="ellipse">
            <a:avLst/>
          </a:prstGeom>
          <a:solidFill>
            <a:srgbClr val="E4E8EB"/>
          </a:solidFill>
          <a:ln w="12700">
            <a:solidFill>
              <a:srgbClr val="E4E8EB"/>
            </a:solidFill>
            <a:prstDash val="solid"/>
          </a:ln>
        </p:spPr>
      </p:sp>
      <p:sp>
        <p:nvSpPr>
          <p:cNvPr id="22" name="Shape 20"/>
          <p:cNvSpPr/>
          <p:nvPr/>
        </p:nvSpPr>
        <p:spPr>
          <a:xfrm>
            <a:off x="933084" y="3510564"/>
            <a:ext cx="43891" cy="43891"/>
          </a:xfrm>
          <a:prstGeom prst="ellipse">
            <a:avLst/>
          </a:prstGeom>
          <a:solidFill>
            <a:srgbClr val="E4E8EB"/>
          </a:solidFill>
          <a:ln w="12700">
            <a:solidFill>
              <a:srgbClr val="E4E8EB"/>
            </a:solidFill>
            <a:prstDash val="solid"/>
          </a:ln>
        </p:spPr>
      </p:sp>
      <p:sp>
        <p:nvSpPr>
          <p:cNvPr id="23" name="Shape 21"/>
          <p:cNvSpPr/>
          <p:nvPr/>
        </p:nvSpPr>
        <p:spPr>
          <a:xfrm>
            <a:off x="1012088" y="3510564"/>
            <a:ext cx="43891" cy="43891"/>
          </a:xfrm>
          <a:prstGeom prst="ellipse">
            <a:avLst/>
          </a:prstGeom>
          <a:solidFill>
            <a:srgbClr val="E4E8EB"/>
          </a:solidFill>
          <a:ln w="12700">
            <a:solidFill>
              <a:srgbClr val="E4E8EB"/>
            </a:solidFill>
            <a:prstDash val="solid"/>
          </a:ln>
        </p:spPr>
      </p:sp>
      <p:sp>
        <p:nvSpPr>
          <p:cNvPr id="24" name="Shape 22"/>
          <p:cNvSpPr/>
          <p:nvPr/>
        </p:nvSpPr>
        <p:spPr>
          <a:xfrm>
            <a:off x="1091093" y="3510564"/>
            <a:ext cx="43891" cy="43891"/>
          </a:xfrm>
          <a:prstGeom prst="ellipse">
            <a:avLst/>
          </a:prstGeom>
          <a:solidFill>
            <a:srgbClr val="E4E8EB"/>
          </a:solidFill>
          <a:ln w="12700">
            <a:solidFill>
              <a:srgbClr val="E4E8EB"/>
            </a:solidFill>
            <a:prstDash val="solid"/>
          </a:ln>
        </p:spPr>
      </p:sp>
      <p:sp>
        <p:nvSpPr>
          <p:cNvPr id="25" name="Shape 23"/>
          <p:cNvSpPr/>
          <p:nvPr/>
        </p:nvSpPr>
        <p:spPr>
          <a:xfrm>
            <a:off x="933084" y="3589569"/>
            <a:ext cx="43891" cy="43891"/>
          </a:xfrm>
          <a:prstGeom prst="ellipse">
            <a:avLst/>
          </a:prstGeom>
          <a:solidFill>
            <a:srgbClr val="E4E8EB"/>
          </a:solidFill>
          <a:ln w="12700">
            <a:solidFill>
              <a:srgbClr val="E4E8EB"/>
            </a:solidFill>
            <a:prstDash val="solid"/>
          </a:ln>
        </p:spPr>
      </p:sp>
      <p:sp>
        <p:nvSpPr>
          <p:cNvPr id="26" name="Shape 24"/>
          <p:cNvSpPr/>
          <p:nvPr/>
        </p:nvSpPr>
        <p:spPr>
          <a:xfrm>
            <a:off x="1012088" y="3589569"/>
            <a:ext cx="43891" cy="43891"/>
          </a:xfrm>
          <a:prstGeom prst="ellipse">
            <a:avLst/>
          </a:prstGeom>
          <a:solidFill>
            <a:srgbClr val="E4E8EB"/>
          </a:solidFill>
          <a:ln w="12700">
            <a:solidFill>
              <a:srgbClr val="E4E8EB"/>
            </a:solidFill>
            <a:prstDash val="solid"/>
          </a:ln>
        </p:spPr>
      </p:sp>
      <p:sp>
        <p:nvSpPr>
          <p:cNvPr id="27" name="Shape 25"/>
          <p:cNvSpPr/>
          <p:nvPr/>
        </p:nvSpPr>
        <p:spPr>
          <a:xfrm>
            <a:off x="1091093" y="3589569"/>
            <a:ext cx="43891" cy="43891"/>
          </a:xfrm>
          <a:prstGeom prst="ellipse">
            <a:avLst/>
          </a:prstGeom>
          <a:solidFill>
            <a:srgbClr val="E4E8EB"/>
          </a:solidFill>
          <a:ln w="12700">
            <a:solidFill>
              <a:srgbClr val="E4E8EB"/>
            </a:solidFill>
            <a:prstDash val="solid"/>
          </a:ln>
        </p:spPr>
      </p:sp>
      <p:sp>
        <p:nvSpPr>
          <p:cNvPr id="28" name="Text 26"/>
          <p:cNvSpPr txBox="1"/>
          <p:nvPr/>
        </p:nvSpPr>
        <p:spPr>
          <a:xfrm>
            <a:off x="576072" y="3767328"/>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29" name="Text 27"/>
          <p:cNvSpPr txBox="1"/>
          <p:nvPr/>
        </p:nvSpPr>
        <p:spPr>
          <a:xfrm>
            <a:off x="576072" y="3961638"/>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30" name="Shape 28"/>
          <p:cNvSpPr/>
          <p:nvPr/>
        </p:nvSpPr>
        <p:spPr>
          <a:xfrm>
            <a:off x="1453884" y="3447946"/>
            <a:ext cx="131088" cy="90123"/>
          </a:xfrm>
          <a:prstGeom prst="rightArrow">
            <a:avLst/>
          </a:prstGeom>
          <a:solidFill>
            <a:srgbClr val="7FA9C0"/>
          </a:solidFill>
          <a:ln w="12700">
            <a:solidFill>
              <a:srgbClr val="7FA9C0"/>
            </a:solidFill>
            <a:prstDash val="solid"/>
          </a:ln>
        </p:spPr>
      </p:sp>
      <p:sp>
        <p:nvSpPr>
          <p:cNvPr id="31" name="楕円形のボタンの絵"/>
          <p:cNvSpPr/>
          <p:nvPr/>
        </p:nvSpPr>
        <p:spPr>
          <a:xfrm>
            <a:off x="1785366" y="3370113"/>
            <a:ext cx="438912" cy="245791"/>
          </a:xfrm>
          <a:prstGeom prst="ellipse">
            <a:avLst/>
          </a:prstGeom>
          <a:solidFill>
            <a:srgbClr val="2B2F33"/>
          </a:solidFill>
          <a:ln w="12700">
            <a:solidFill>
              <a:srgbClr val="2B2F33"/>
            </a:solidFill>
            <a:prstDash val="solid"/>
          </a:ln>
        </p:spPr>
      </p:sp>
      <p:sp>
        <p:nvSpPr>
          <p:cNvPr id="32" name="Shape 30"/>
          <p:cNvSpPr/>
          <p:nvPr/>
        </p:nvSpPr>
        <p:spPr>
          <a:xfrm>
            <a:off x="1858518" y="3428634"/>
            <a:ext cx="292608" cy="128748"/>
          </a:xfrm>
          <a:prstGeom prst="ellipse">
            <a:avLst/>
          </a:prstGeom>
          <a:solidFill>
            <a:srgbClr val="4A5056"/>
          </a:solidFill>
          <a:ln w="12700">
            <a:solidFill>
              <a:srgbClr val="4A5056"/>
            </a:solidFill>
            <a:prstDash val="solid"/>
          </a:ln>
        </p:spPr>
      </p:sp>
      <p:sp>
        <p:nvSpPr>
          <p:cNvPr id="33" name="Text 31"/>
          <p:cNvSpPr txBox="1"/>
          <p:nvPr/>
        </p:nvSpPr>
        <p:spPr>
          <a:xfrm>
            <a:off x="1546860" y="3767328"/>
            <a:ext cx="915924" cy="194310"/>
          </a:xfrm>
          <a:prstGeom prst="rect">
            <a:avLst/>
          </a:prstGeom>
          <a:noFill/>
          <a:ln/>
        </p:spPr>
        <p:txBody>
          <a:bodyPr wrap="square" lIns="0" tIns="0" rIns="0" bIns="0" rtlCol="0" anchor="ctr"/>
          <a:lstStyle/>
          <a:p>
            <a:pPr algn="ctr" indent="0" marL="0">
              <a:buNone/>
            </a:pPr>
            <a:r>
              <a:rPr lang="en-US" sz="700" b="1" dirty="0">
                <a:solidFill>
                  <a:srgbClr val="1C232B"/>
                </a:solidFill>
                <a:latin typeface="Yu Gothic" pitchFamily="34" charset="0"/>
                <a:ea typeface="Yu Gothic" pitchFamily="34" charset="-122"/>
                <a:cs typeface="Yu Gothic" pitchFamily="34" charset="-120"/>
              </a:rPr>
              <a:t>上の楕円ボタンを押す</a:t>
            </a:r>
            <a:endParaRPr lang="en-US" sz="700" dirty="0"/>
          </a:p>
        </p:txBody>
      </p:sp>
      <p:sp>
        <p:nvSpPr>
          <p:cNvPr id="34" name="Text 32"/>
          <p:cNvSpPr txBox="1"/>
          <p:nvPr/>
        </p:nvSpPr>
        <p:spPr>
          <a:xfrm>
            <a:off x="1546860" y="3961638"/>
            <a:ext cx="915924" cy="142240"/>
          </a:xfrm>
          <a:prstGeom prst="rect">
            <a:avLst/>
          </a:prstGeom>
          <a:noFill/>
          <a:ln/>
        </p:spPr>
        <p:txBody>
          <a:bodyPr wrap="square" lIns="0" tIns="0" rIns="0" bIns="0" rtlCol="0" anchor="t"/>
          <a:lstStyle/>
          <a:p>
            <a:pPr algn="ctr" indent="0" marL="0">
              <a:buNone/>
            </a:pPr>
            <a:r>
              <a:rPr lang="en-US" sz="670" dirty="0">
                <a:solidFill>
                  <a:srgbClr val="51606B"/>
                </a:solidFill>
                <a:latin typeface="Yu Gothic" pitchFamily="34" charset="0"/>
                <a:ea typeface="Yu Gothic" pitchFamily="34" charset="-122"/>
                <a:cs typeface="Yu Gothic" pitchFamily="34" charset="-120"/>
              </a:rPr>
              <a:t>Press the oval button</a:t>
            </a:r>
            <a:endParaRPr lang="en-US" sz="670" dirty="0"/>
          </a:p>
        </p:txBody>
      </p:sp>
      <p:sp>
        <p:nvSpPr>
          <p:cNvPr id="35" name="Shape 33"/>
          <p:cNvSpPr/>
          <p:nvPr/>
        </p:nvSpPr>
        <p:spPr>
          <a:xfrm>
            <a:off x="2424672" y="3447946"/>
            <a:ext cx="131088" cy="90123"/>
          </a:xfrm>
          <a:prstGeom prst="rightArrow">
            <a:avLst/>
          </a:prstGeom>
          <a:solidFill>
            <a:srgbClr val="7FA9C0"/>
          </a:solidFill>
          <a:ln w="12700">
            <a:solidFill>
              <a:srgbClr val="7FA9C0"/>
            </a:solidFill>
            <a:prstDash val="solid"/>
          </a:ln>
        </p:spPr>
      </p:sp>
      <p:sp>
        <p:nvSpPr>
          <p:cNvPr id="36" name="鍵が開いた絵"/>
          <p:cNvSpPr/>
          <p:nvPr/>
        </p:nvSpPr>
        <p:spPr>
          <a:xfrm>
            <a:off x="2776637" y="3294035"/>
            <a:ext cx="397947" cy="397947"/>
          </a:xfrm>
          <a:prstGeom prst="ellipse">
            <a:avLst/>
          </a:prstGeom>
          <a:solidFill>
            <a:srgbClr val="E5F6EC"/>
          </a:solidFill>
          <a:ln w="12700">
            <a:solidFill>
              <a:srgbClr val="E5F6EC"/>
            </a:solidFill>
            <a:prstDash val="solid"/>
          </a:ln>
        </p:spPr>
      </p:sp>
      <p:sp>
        <p:nvSpPr>
          <p:cNvPr id="37" name="Shape 35"/>
          <p:cNvSpPr/>
          <p:nvPr/>
        </p:nvSpPr>
        <p:spPr>
          <a:xfrm>
            <a:off x="2969758" y="3317443"/>
            <a:ext cx="134600" cy="181417"/>
          </a:xfrm>
          <a:prstGeom prst="roundRect">
            <a:avLst>
              <a:gd name="adj" fmla="val 50000"/>
            </a:avLst>
          </a:prstGeom>
          <a:ln w="24384">
            <a:solidFill>
              <a:srgbClr val="06405A"/>
            </a:solidFill>
            <a:prstDash val="solid"/>
          </a:ln>
        </p:spPr>
      </p:sp>
      <p:sp>
        <p:nvSpPr>
          <p:cNvPr id="38" name="Shape 36"/>
          <p:cNvSpPr/>
          <p:nvPr/>
        </p:nvSpPr>
        <p:spPr>
          <a:xfrm>
            <a:off x="3069245" y="3457895"/>
            <a:ext cx="58522" cy="46817"/>
          </a:xfrm>
          <a:prstGeom prst="roundRect">
            <a:avLst/>
          </a:prstGeom>
          <a:solidFill>
            <a:srgbClr val="E5F6EC"/>
          </a:solidFill>
          <a:ln w="12700">
            <a:solidFill>
              <a:srgbClr val="E5F6EC"/>
            </a:solidFill>
            <a:prstDash val="solid"/>
          </a:ln>
        </p:spPr>
      </p:sp>
      <p:sp>
        <p:nvSpPr>
          <p:cNvPr id="39" name="Shape 37"/>
          <p:cNvSpPr/>
          <p:nvPr/>
        </p:nvSpPr>
        <p:spPr>
          <a:xfrm>
            <a:off x="2852715" y="3481304"/>
            <a:ext cx="181417" cy="146304"/>
          </a:xfrm>
          <a:prstGeom prst="roundRect">
            <a:avLst>
              <a:gd name="adj" fmla="val 12000"/>
            </a:avLst>
          </a:prstGeom>
          <a:solidFill>
            <a:srgbClr val="06405A"/>
          </a:solidFill>
          <a:ln w="12700">
            <a:solidFill>
              <a:srgbClr val="06405A"/>
            </a:solidFill>
            <a:prstDash val="solid"/>
          </a:ln>
        </p:spPr>
      </p:sp>
      <p:sp>
        <p:nvSpPr>
          <p:cNvPr id="40" name="Text 38"/>
          <p:cNvSpPr txBox="1"/>
          <p:nvPr/>
        </p:nvSpPr>
        <p:spPr>
          <a:xfrm>
            <a:off x="2517648" y="3767328"/>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41" name="Text 39"/>
          <p:cNvSpPr txBox="1"/>
          <p:nvPr/>
        </p:nvSpPr>
        <p:spPr>
          <a:xfrm>
            <a:off x="2517648" y="3961638"/>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42" name="カード1のお願い"/>
          <p:cNvSpPr txBox="1"/>
          <p:nvPr/>
        </p:nvSpPr>
        <p:spPr>
          <a:xfrm>
            <a:off x="548640" y="4133088"/>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43" name="カード1の連絡先の囲み"/>
          <p:cNvSpPr/>
          <p:nvPr/>
        </p:nvSpPr>
        <p:spPr>
          <a:xfrm>
            <a:off x="475488" y="4640580"/>
            <a:ext cx="3058668" cy="457200"/>
          </a:xfrm>
          <a:prstGeom prst="roundRect">
            <a:avLst>
              <a:gd name="adj" fmla="val 16000"/>
            </a:avLst>
          </a:prstGeom>
          <a:solidFill>
            <a:srgbClr val="FFF4E0"/>
          </a:solidFill>
          <a:ln w="12700">
            <a:solidFill>
              <a:srgbClr val="E0A040"/>
            </a:solidFill>
            <a:prstDash val="solid"/>
          </a:ln>
        </p:spPr>
      </p:sp>
      <p:sp>
        <p:nvSpPr>
          <p:cNvPr id="44" name="カード1の連絡先"/>
          <p:cNvSpPr txBox="1"/>
          <p:nvPr/>
        </p:nvSpPr>
        <p:spPr>
          <a:xfrm>
            <a:off x="548640" y="4686300"/>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
        <p:nvSpPr>
          <p:cNvPr id="45" name="カード2の枠"/>
          <p:cNvSpPr/>
          <p:nvPr/>
        </p:nvSpPr>
        <p:spPr>
          <a:xfrm>
            <a:off x="3918204" y="365760"/>
            <a:ext cx="3278124" cy="4841748"/>
          </a:xfrm>
          <a:prstGeom prst="roundRect">
            <a:avLst>
              <a:gd name="adj" fmla="val 3347"/>
            </a:avLst>
          </a:prstGeom>
          <a:solidFill>
            <a:srgbClr val="FFFFFF"/>
          </a:solidFill>
          <a:ln w="19050">
            <a:solidFill>
              <a:srgbClr val="06405A"/>
            </a:solidFill>
            <a:prstDash val="solid"/>
          </a:ln>
        </p:spPr>
      </p:sp>
      <p:sp>
        <p:nvSpPr>
          <p:cNvPr id="46" name="カード2の見出しの囲み"/>
          <p:cNvSpPr/>
          <p:nvPr/>
        </p:nvSpPr>
        <p:spPr>
          <a:xfrm>
            <a:off x="3918204" y="365760"/>
            <a:ext cx="3278124" cy="777240"/>
          </a:xfrm>
          <a:prstGeom prst="roundRect">
            <a:avLst>
              <a:gd name="adj" fmla="val 14118"/>
            </a:avLst>
          </a:prstGeom>
          <a:solidFill>
            <a:srgbClr val="06405A"/>
          </a:solidFill>
          <a:ln w="12700">
            <a:solidFill>
              <a:srgbClr val="06405A"/>
            </a:solidFill>
            <a:prstDash val="solid"/>
          </a:ln>
        </p:spPr>
      </p:sp>
      <p:sp>
        <p:nvSpPr>
          <p:cNvPr id="47" name="Shape 45"/>
          <p:cNvSpPr/>
          <p:nvPr/>
        </p:nvSpPr>
        <p:spPr>
          <a:xfrm>
            <a:off x="3918204" y="822960"/>
            <a:ext cx="3278124" cy="320040"/>
          </a:xfrm>
          <a:prstGeom prst="rect">
            <a:avLst/>
          </a:prstGeom>
          <a:solidFill>
            <a:srgbClr val="06405A"/>
          </a:solidFill>
          <a:ln w="12700">
            <a:solidFill>
              <a:srgbClr val="06405A"/>
            </a:solidFill>
            <a:prstDash val="solid"/>
          </a:ln>
        </p:spPr>
      </p:sp>
      <p:sp>
        <p:nvSpPr>
          <p:cNvPr id="48" name="カード2の建物名"/>
          <p:cNvSpPr txBox="1"/>
          <p:nvPr/>
        </p:nvSpPr>
        <p:spPr>
          <a:xfrm>
            <a:off x="4101084" y="411480"/>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49" name="カード2の見出し"/>
          <p:cNvSpPr txBox="1"/>
          <p:nvPr/>
        </p:nvSpPr>
        <p:spPr>
          <a:xfrm>
            <a:off x="4101084" y="649224"/>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50" name="Text 48"/>
          <p:cNvSpPr txBox="1"/>
          <p:nvPr/>
        </p:nvSpPr>
        <p:spPr>
          <a:xfrm>
            <a:off x="4101084" y="123444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51" name="Shape 49"/>
          <p:cNvSpPr/>
          <p:nvPr/>
        </p:nvSpPr>
        <p:spPr>
          <a:xfrm>
            <a:off x="4101084" y="1709928"/>
            <a:ext cx="2912364" cy="0"/>
          </a:xfrm>
          <a:prstGeom prst="line">
            <a:avLst/>
          </a:prstGeom>
          <a:noFill/>
          <a:ln w="9525">
            <a:solidFill>
              <a:srgbClr val="51606B"/>
            </a:solidFill>
            <a:prstDash val="solid"/>
          </a:ln>
        </p:spPr>
      </p:sp>
      <p:sp>
        <p:nvSpPr>
          <p:cNvPr id="52" name="Text 50"/>
          <p:cNvSpPr txBox="1"/>
          <p:nvPr/>
        </p:nvSpPr>
        <p:spPr>
          <a:xfrm>
            <a:off x="4101084" y="1828800"/>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53" name="カード2の番号の欄"/>
          <p:cNvSpPr/>
          <p:nvPr/>
        </p:nvSpPr>
        <p:spPr>
          <a:xfrm>
            <a:off x="4101084" y="2066544"/>
            <a:ext cx="2912364" cy="502920"/>
          </a:xfrm>
          <a:prstGeom prst="roundRect">
            <a:avLst>
              <a:gd name="adj" fmla="val 14545"/>
            </a:avLst>
          </a:prstGeom>
          <a:solidFill>
            <a:srgbClr val="F3F7FA"/>
          </a:solidFill>
          <a:ln w="12700">
            <a:solidFill>
              <a:srgbClr val="C9D3DA"/>
            </a:solidFill>
            <a:prstDash val="solid"/>
          </a:ln>
        </p:spPr>
      </p:sp>
      <p:sp>
        <p:nvSpPr>
          <p:cNvPr id="54" name="カード2の使える日"/>
          <p:cNvSpPr txBox="1"/>
          <p:nvPr/>
        </p:nvSpPr>
        <p:spPr>
          <a:xfrm>
            <a:off x="4101084" y="2633472"/>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55" name="Text 53"/>
          <p:cNvSpPr txBox="1"/>
          <p:nvPr/>
        </p:nvSpPr>
        <p:spPr>
          <a:xfrm>
            <a:off x="4101084" y="3035808"/>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56" name="テンキーの絵"/>
          <p:cNvSpPr/>
          <p:nvPr/>
        </p:nvSpPr>
        <p:spPr>
          <a:xfrm>
            <a:off x="4432859" y="3288182"/>
            <a:ext cx="307238" cy="409651"/>
          </a:xfrm>
          <a:prstGeom prst="roundRect">
            <a:avLst>
              <a:gd name="adj" fmla="val 13333"/>
            </a:avLst>
          </a:prstGeom>
          <a:solidFill>
            <a:srgbClr val="2B2F33"/>
          </a:solidFill>
          <a:ln w="12700">
            <a:solidFill>
              <a:srgbClr val="2B2F33"/>
            </a:solidFill>
            <a:prstDash val="solid"/>
          </a:ln>
        </p:spPr>
      </p:sp>
      <p:sp>
        <p:nvSpPr>
          <p:cNvPr id="57" name="Shape 55"/>
          <p:cNvSpPr/>
          <p:nvPr/>
        </p:nvSpPr>
        <p:spPr>
          <a:xfrm>
            <a:off x="4485528" y="3352556"/>
            <a:ext cx="43891" cy="43891"/>
          </a:xfrm>
          <a:prstGeom prst="ellipse">
            <a:avLst/>
          </a:prstGeom>
          <a:solidFill>
            <a:srgbClr val="E4E8EB"/>
          </a:solidFill>
          <a:ln w="12700">
            <a:solidFill>
              <a:srgbClr val="E4E8EB"/>
            </a:solidFill>
            <a:prstDash val="solid"/>
          </a:ln>
        </p:spPr>
      </p:sp>
      <p:sp>
        <p:nvSpPr>
          <p:cNvPr id="58" name="Shape 56"/>
          <p:cNvSpPr/>
          <p:nvPr/>
        </p:nvSpPr>
        <p:spPr>
          <a:xfrm>
            <a:off x="4564532" y="3352556"/>
            <a:ext cx="43891" cy="43891"/>
          </a:xfrm>
          <a:prstGeom prst="ellipse">
            <a:avLst/>
          </a:prstGeom>
          <a:solidFill>
            <a:srgbClr val="E4E8EB"/>
          </a:solidFill>
          <a:ln w="12700">
            <a:solidFill>
              <a:srgbClr val="E4E8EB"/>
            </a:solidFill>
            <a:prstDash val="solid"/>
          </a:ln>
        </p:spPr>
      </p:sp>
      <p:sp>
        <p:nvSpPr>
          <p:cNvPr id="59" name="Shape 57"/>
          <p:cNvSpPr/>
          <p:nvPr/>
        </p:nvSpPr>
        <p:spPr>
          <a:xfrm>
            <a:off x="4643537" y="3352556"/>
            <a:ext cx="43891" cy="43891"/>
          </a:xfrm>
          <a:prstGeom prst="ellipse">
            <a:avLst/>
          </a:prstGeom>
          <a:solidFill>
            <a:srgbClr val="E4E8EB"/>
          </a:solidFill>
          <a:ln w="12700">
            <a:solidFill>
              <a:srgbClr val="E4E8EB"/>
            </a:solidFill>
            <a:prstDash val="solid"/>
          </a:ln>
        </p:spPr>
      </p:sp>
      <p:sp>
        <p:nvSpPr>
          <p:cNvPr id="60" name="Shape 58"/>
          <p:cNvSpPr/>
          <p:nvPr/>
        </p:nvSpPr>
        <p:spPr>
          <a:xfrm>
            <a:off x="4485528" y="3431560"/>
            <a:ext cx="43891" cy="43891"/>
          </a:xfrm>
          <a:prstGeom prst="ellipse">
            <a:avLst/>
          </a:prstGeom>
          <a:solidFill>
            <a:srgbClr val="E4E8EB"/>
          </a:solidFill>
          <a:ln w="12700">
            <a:solidFill>
              <a:srgbClr val="E4E8EB"/>
            </a:solidFill>
            <a:prstDash val="solid"/>
          </a:ln>
        </p:spPr>
      </p:sp>
      <p:sp>
        <p:nvSpPr>
          <p:cNvPr id="61" name="Shape 59"/>
          <p:cNvSpPr/>
          <p:nvPr/>
        </p:nvSpPr>
        <p:spPr>
          <a:xfrm>
            <a:off x="4564532" y="3431560"/>
            <a:ext cx="43891" cy="43891"/>
          </a:xfrm>
          <a:prstGeom prst="ellipse">
            <a:avLst/>
          </a:prstGeom>
          <a:solidFill>
            <a:srgbClr val="E4E8EB"/>
          </a:solidFill>
          <a:ln w="12700">
            <a:solidFill>
              <a:srgbClr val="E4E8EB"/>
            </a:solidFill>
            <a:prstDash val="solid"/>
          </a:ln>
        </p:spPr>
      </p:sp>
      <p:sp>
        <p:nvSpPr>
          <p:cNvPr id="62" name="Shape 60"/>
          <p:cNvSpPr/>
          <p:nvPr/>
        </p:nvSpPr>
        <p:spPr>
          <a:xfrm>
            <a:off x="4643537" y="3431560"/>
            <a:ext cx="43891" cy="43891"/>
          </a:xfrm>
          <a:prstGeom prst="ellipse">
            <a:avLst/>
          </a:prstGeom>
          <a:solidFill>
            <a:srgbClr val="E4E8EB"/>
          </a:solidFill>
          <a:ln w="12700">
            <a:solidFill>
              <a:srgbClr val="E4E8EB"/>
            </a:solidFill>
            <a:prstDash val="solid"/>
          </a:ln>
        </p:spPr>
      </p:sp>
      <p:sp>
        <p:nvSpPr>
          <p:cNvPr id="63" name="Shape 61"/>
          <p:cNvSpPr/>
          <p:nvPr/>
        </p:nvSpPr>
        <p:spPr>
          <a:xfrm>
            <a:off x="4485528" y="3510564"/>
            <a:ext cx="43891" cy="43891"/>
          </a:xfrm>
          <a:prstGeom prst="ellipse">
            <a:avLst/>
          </a:prstGeom>
          <a:solidFill>
            <a:srgbClr val="E4E8EB"/>
          </a:solidFill>
          <a:ln w="12700">
            <a:solidFill>
              <a:srgbClr val="E4E8EB"/>
            </a:solidFill>
            <a:prstDash val="solid"/>
          </a:ln>
        </p:spPr>
      </p:sp>
      <p:sp>
        <p:nvSpPr>
          <p:cNvPr id="64" name="Shape 62"/>
          <p:cNvSpPr/>
          <p:nvPr/>
        </p:nvSpPr>
        <p:spPr>
          <a:xfrm>
            <a:off x="4564532" y="3510564"/>
            <a:ext cx="43891" cy="43891"/>
          </a:xfrm>
          <a:prstGeom prst="ellipse">
            <a:avLst/>
          </a:prstGeom>
          <a:solidFill>
            <a:srgbClr val="E4E8EB"/>
          </a:solidFill>
          <a:ln w="12700">
            <a:solidFill>
              <a:srgbClr val="E4E8EB"/>
            </a:solidFill>
            <a:prstDash val="solid"/>
          </a:ln>
        </p:spPr>
      </p:sp>
      <p:sp>
        <p:nvSpPr>
          <p:cNvPr id="65" name="Shape 63"/>
          <p:cNvSpPr/>
          <p:nvPr/>
        </p:nvSpPr>
        <p:spPr>
          <a:xfrm>
            <a:off x="4643537" y="3510564"/>
            <a:ext cx="43891" cy="43891"/>
          </a:xfrm>
          <a:prstGeom prst="ellipse">
            <a:avLst/>
          </a:prstGeom>
          <a:solidFill>
            <a:srgbClr val="E4E8EB"/>
          </a:solidFill>
          <a:ln w="12700">
            <a:solidFill>
              <a:srgbClr val="E4E8EB"/>
            </a:solidFill>
            <a:prstDash val="solid"/>
          </a:ln>
        </p:spPr>
      </p:sp>
      <p:sp>
        <p:nvSpPr>
          <p:cNvPr id="66" name="Shape 64"/>
          <p:cNvSpPr/>
          <p:nvPr/>
        </p:nvSpPr>
        <p:spPr>
          <a:xfrm>
            <a:off x="4485528" y="3589569"/>
            <a:ext cx="43891" cy="43891"/>
          </a:xfrm>
          <a:prstGeom prst="ellipse">
            <a:avLst/>
          </a:prstGeom>
          <a:solidFill>
            <a:srgbClr val="E4E8EB"/>
          </a:solidFill>
          <a:ln w="12700">
            <a:solidFill>
              <a:srgbClr val="E4E8EB"/>
            </a:solidFill>
            <a:prstDash val="solid"/>
          </a:ln>
        </p:spPr>
      </p:sp>
      <p:sp>
        <p:nvSpPr>
          <p:cNvPr id="67" name="Shape 65"/>
          <p:cNvSpPr/>
          <p:nvPr/>
        </p:nvSpPr>
        <p:spPr>
          <a:xfrm>
            <a:off x="4564532" y="3589569"/>
            <a:ext cx="43891" cy="43891"/>
          </a:xfrm>
          <a:prstGeom prst="ellipse">
            <a:avLst/>
          </a:prstGeom>
          <a:solidFill>
            <a:srgbClr val="E4E8EB"/>
          </a:solidFill>
          <a:ln w="12700">
            <a:solidFill>
              <a:srgbClr val="E4E8EB"/>
            </a:solidFill>
            <a:prstDash val="solid"/>
          </a:ln>
        </p:spPr>
      </p:sp>
      <p:sp>
        <p:nvSpPr>
          <p:cNvPr id="68" name="Shape 66"/>
          <p:cNvSpPr/>
          <p:nvPr/>
        </p:nvSpPr>
        <p:spPr>
          <a:xfrm>
            <a:off x="4643537" y="3589569"/>
            <a:ext cx="43891" cy="43891"/>
          </a:xfrm>
          <a:prstGeom prst="ellipse">
            <a:avLst/>
          </a:prstGeom>
          <a:solidFill>
            <a:srgbClr val="E4E8EB"/>
          </a:solidFill>
          <a:ln w="12700">
            <a:solidFill>
              <a:srgbClr val="E4E8EB"/>
            </a:solidFill>
            <a:prstDash val="solid"/>
          </a:ln>
        </p:spPr>
      </p:sp>
      <p:sp>
        <p:nvSpPr>
          <p:cNvPr id="69" name="Text 67"/>
          <p:cNvSpPr txBox="1"/>
          <p:nvPr/>
        </p:nvSpPr>
        <p:spPr>
          <a:xfrm>
            <a:off x="4128516" y="3767328"/>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70" name="Text 68"/>
          <p:cNvSpPr txBox="1"/>
          <p:nvPr/>
        </p:nvSpPr>
        <p:spPr>
          <a:xfrm>
            <a:off x="4128516" y="3961638"/>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71" name="Shape 69"/>
          <p:cNvSpPr/>
          <p:nvPr/>
        </p:nvSpPr>
        <p:spPr>
          <a:xfrm>
            <a:off x="5006328" y="3447946"/>
            <a:ext cx="131088" cy="90123"/>
          </a:xfrm>
          <a:prstGeom prst="rightArrow">
            <a:avLst/>
          </a:prstGeom>
          <a:solidFill>
            <a:srgbClr val="7FA9C0"/>
          </a:solidFill>
          <a:ln w="12700">
            <a:solidFill>
              <a:srgbClr val="7FA9C0"/>
            </a:solidFill>
            <a:prstDash val="solid"/>
          </a:ln>
        </p:spPr>
      </p:sp>
      <p:sp>
        <p:nvSpPr>
          <p:cNvPr id="72" name="楕円形のボタンの絵"/>
          <p:cNvSpPr/>
          <p:nvPr/>
        </p:nvSpPr>
        <p:spPr>
          <a:xfrm>
            <a:off x="5337810" y="3370113"/>
            <a:ext cx="438912" cy="245791"/>
          </a:xfrm>
          <a:prstGeom prst="ellipse">
            <a:avLst/>
          </a:prstGeom>
          <a:solidFill>
            <a:srgbClr val="2B2F33"/>
          </a:solidFill>
          <a:ln w="12700">
            <a:solidFill>
              <a:srgbClr val="2B2F33"/>
            </a:solidFill>
            <a:prstDash val="solid"/>
          </a:ln>
        </p:spPr>
      </p:sp>
      <p:sp>
        <p:nvSpPr>
          <p:cNvPr id="73" name="Shape 71"/>
          <p:cNvSpPr/>
          <p:nvPr/>
        </p:nvSpPr>
        <p:spPr>
          <a:xfrm>
            <a:off x="5410962" y="3428634"/>
            <a:ext cx="292608" cy="128748"/>
          </a:xfrm>
          <a:prstGeom prst="ellipse">
            <a:avLst/>
          </a:prstGeom>
          <a:solidFill>
            <a:srgbClr val="4A5056"/>
          </a:solidFill>
          <a:ln w="12700">
            <a:solidFill>
              <a:srgbClr val="4A5056"/>
            </a:solidFill>
            <a:prstDash val="solid"/>
          </a:ln>
        </p:spPr>
      </p:sp>
      <p:sp>
        <p:nvSpPr>
          <p:cNvPr id="74" name="Text 72"/>
          <p:cNvSpPr txBox="1"/>
          <p:nvPr/>
        </p:nvSpPr>
        <p:spPr>
          <a:xfrm>
            <a:off x="5099304" y="3767328"/>
            <a:ext cx="915924" cy="194310"/>
          </a:xfrm>
          <a:prstGeom prst="rect">
            <a:avLst/>
          </a:prstGeom>
          <a:noFill/>
          <a:ln/>
        </p:spPr>
        <p:txBody>
          <a:bodyPr wrap="square" lIns="0" tIns="0" rIns="0" bIns="0" rtlCol="0" anchor="ctr"/>
          <a:lstStyle/>
          <a:p>
            <a:pPr algn="ctr" indent="0" marL="0">
              <a:buNone/>
            </a:pPr>
            <a:r>
              <a:rPr lang="en-US" sz="700" b="1" dirty="0">
                <a:solidFill>
                  <a:srgbClr val="1C232B"/>
                </a:solidFill>
                <a:latin typeface="Yu Gothic" pitchFamily="34" charset="0"/>
                <a:ea typeface="Yu Gothic" pitchFamily="34" charset="-122"/>
                <a:cs typeface="Yu Gothic" pitchFamily="34" charset="-120"/>
              </a:rPr>
              <a:t>上の楕円ボタンを押す</a:t>
            </a:r>
            <a:endParaRPr lang="en-US" sz="700" dirty="0"/>
          </a:p>
        </p:txBody>
      </p:sp>
      <p:sp>
        <p:nvSpPr>
          <p:cNvPr id="75" name="Text 73"/>
          <p:cNvSpPr txBox="1"/>
          <p:nvPr/>
        </p:nvSpPr>
        <p:spPr>
          <a:xfrm>
            <a:off x="5099304" y="3961638"/>
            <a:ext cx="915924" cy="142240"/>
          </a:xfrm>
          <a:prstGeom prst="rect">
            <a:avLst/>
          </a:prstGeom>
          <a:noFill/>
          <a:ln/>
        </p:spPr>
        <p:txBody>
          <a:bodyPr wrap="square" lIns="0" tIns="0" rIns="0" bIns="0" rtlCol="0" anchor="t"/>
          <a:lstStyle/>
          <a:p>
            <a:pPr algn="ctr" indent="0" marL="0">
              <a:buNone/>
            </a:pPr>
            <a:r>
              <a:rPr lang="en-US" sz="670" dirty="0">
                <a:solidFill>
                  <a:srgbClr val="51606B"/>
                </a:solidFill>
                <a:latin typeface="Yu Gothic" pitchFamily="34" charset="0"/>
                <a:ea typeface="Yu Gothic" pitchFamily="34" charset="-122"/>
                <a:cs typeface="Yu Gothic" pitchFamily="34" charset="-120"/>
              </a:rPr>
              <a:t>Press the oval button</a:t>
            </a:r>
            <a:endParaRPr lang="en-US" sz="670" dirty="0"/>
          </a:p>
        </p:txBody>
      </p:sp>
      <p:sp>
        <p:nvSpPr>
          <p:cNvPr id="76" name="Shape 74"/>
          <p:cNvSpPr/>
          <p:nvPr/>
        </p:nvSpPr>
        <p:spPr>
          <a:xfrm>
            <a:off x="5977116" y="3447946"/>
            <a:ext cx="131088" cy="90123"/>
          </a:xfrm>
          <a:prstGeom prst="rightArrow">
            <a:avLst/>
          </a:prstGeom>
          <a:solidFill>
            <a:srgbClr val="7FA9C0"/>
          </a:solidFill>
          <a:ln w="12700">
            <a:solidFill>
              <a:srgbClr val="7FA9C0"/>
            </a:solidFill>
            <a:prstDash val="solid"/>
          </a:ln>
        </p:spPr>
      </p:sp>
      <p:sp>
        <p:nvSpPr>
          <p:cNvPr id="77" name="鍵が開いた絵"/>
          <p:cNvSpPr/>
          <p:nvPr/>
        </p:nvSpPr>
        <p:spPr>
          <a:xfrm>
            <a:off x="6329081" y="3294035"/>
            <a:ext cx="397947" cy="397947"/>
          </a:xfrm>
          <a:prstGeom prst="ellipse">
            <a:avLst/>
          </a:prstGeom>
          <a:solidFill>
            <a:srgbClr val="E5F6EC"/>
          </a:solidFill>
          <a:ln w="12700">
            <a:solidFill>
              <a:srgbClr val="E5F6EC"/>
            </a:solidFill>
            <a:prstDash val="solid"/>
          </a:ln>
        </p:spPr>
      </p:sp>
      <p:sp>
        <p:nvSpPr>
          <p:cNvPr id="78" name="Shape 76"/>
          <p:cNvSpPr/>
          <p:nvPr/>
        </p:nvSpPr>
        <p:spPr>
          <a:xfrm>
            <a:off x="6522202" y="3317443"/>
            <a:ext cx="134600" cy="181417"/>
          </a:xfrm>
          <a:prstGeom prst="roundRect">
            <a:avLst>
              <a:gd name="adj" fmla="val 50000"/>
            </a:avLst>
          </a:prstGeom>
          <a:ln w="24384">
            <a:solidFill>
              <a:srgbClr val="06405A"/>
            </a:solidFill>
            <a:prstDash val="solid"/>
          </a:ln>
        </p:spPr>
      </p:sp>
      <p:sp>
        <p:nvSpPr>
          <p:cNvPr id="79" name="Shape 77"/>
          <p:cNvSpPr/>
          <p:nvPr/>
        </p:nvSpPr>
        <p:spPr>
          <a:xfrm>
            <a:off x="6621689" y="3457895"/>
            <a:ext cx="58522" cy="46817"/>
          </a:xfrm>
          <a:prstGeom prst="roundRect">
            <a:avLst/>
          </a:prstGeom>
          <a:solidFill>
            <a:srgbClr val="E5F6EC"/>
          </a:solidFill>
          <a:ln w="12700">
            <a:solidFill>
              <a:srgbClr val="E5F6EC"/>
            </a:solidFill>
            <a:prstDash val="solid"/>
          </a:ln>
        </p:spPr>
      </p:sp>
      <p:sp>
        <p:nvSpPr>
          <p:cNvPr id="80" name="Shape 78"/>
          <p:cNvSpPr/>
          <p:nvPr/>
        </p:nvSpPr>
        <p:spPr>
          <a:xfrm>
            <a:off x="6405159" y="3481304"/>
            <a:ext cx="181417" cy="146304"/>
          </a:xfrm>
          <a:prstGeom prst="roundRect">
            <a:avLst>
              <a:gd name="adj" fmla="val 12000"/>
            </a:avLst>
          </a:prstGeom>
          <a:solidFill>
            <a:srgbClr val="06405A"/>
          </a:solidFill>
          <a:ln w="12700">
            <a:solidFill>
              <a:srgbClr val="06405A"/>
            </a:solidFill>
            <a:prstDash val="solid"/>
          </a:ln>
        </p:spPr>
      </p:sp>
      <p:sp>
        <p:nvSpPr>
          <p:cNvPr id="81" name="Text 79"/>
          <p:cNvSpPr txBox="1"/>
          <p:nvPr/>
        </p:nvSpPr>
        <p:spPr>
          <a:xfrm>
            <a:off x="6070092" y="3767328"/>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82" name="Text 80"/>
          <p:cNvSpPr txBox="1"/>
          <p:nvPr/>
        </p:nvSpPr>
        <p:spPr>
          <a:xfrm>
            <a:off x="6070092" y="3961638"/>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83" name="カード2のお願い"/>
          <p:cNvSpPr txBox="1"/>
          <p:nvPr/>
        </p:nvSpPr>
        <p:spPr>
          <a:xfrm>
            <a:off x="4101084" y="4133088"/>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84" name="カード2の連絡先の囲み"/>
          <p:cNvSpPr/>
          <p:nvPr/>
        </p:nvSpPr>
        <p:spPr>
          <a:xfrm>
            <a:off x="4027932" y="4640580"/>
            <a:ext cx="3058668" cy="457200"/>
          </a:xfrm>
          <a:prstGeom prst="roundRect">
            <a:avLst>
              <a:gd name="adj" fmla="val 16000"/>
            </a:avLst>
          </a:prstGeom>
          <a:solidFill>
            <a:srgbClr val="FFF4E0"/>
          </a:solidFill>
          <a:ln w="12700">
            <a:solidFill>
              <a:srgbClr val="E0A040"/>
            </a:solidFill>
            <a:prstDash val="solid"/>
          </a:ln>
        </p:spPr>
      </p:sp>
      <p:sp>
        <p:nvSpPr>
          <p:cNvPr id="85" name="カード2の連絡先"/>
          <p:cNvSpPr txBox="1"/>
          <p:nvPr/>
        </p:nvSpPr>
        <p:spPr>
          <a:xfrm>
            <a:off x="4101084" y="4686300"/>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
        <p:nvSpPr>
          <p:cNvPr id="86" name="カード3の枠"/>
          <p:cNvSpPr/>
          <p:nvPr/>
        </p:nvSpPr>
        <p:spPr>
          <a:xfrm>
            <a:off x="365760" y="5481828"/>
            <a:ext cx="3278124" cy="4841748"/>
          </a:xfrm>
          <a:prstGeom prst="roundRect">
            <a:avLst>
              <a:gd name="adj" fmla="val 3347"/>
            </a:avLst>
          </a:prstGeom>
          <a:solidFill>
            <a:srgbClr val="FFFFFF"/>
          </a:solidFill>
          <a:ln w="19050">
            <a:solidFill>
              <a:srgbClr val="06405A"/>
            </a:solidFill>
            <a:prstDash val="solid"/>
          </a:ln>
        </p:spPr>
      </p:sp>
      <p:sp>
        <p:nvSpPr>
          <p:cNvPr id="87" name="カード3の見出しの囲み"/>
          <p:cNvSpPr/>
          <p:nvPr/>
        </p:nvSpPr>
        <p:spPr>
          <a:xfrm>
            <a:off x="365760" y="5481828"/>
            <a:ext cx="3278124" cy="777240"/>
          </a:xfrm>
          <a:prstGeom prst="roundRect">
            <a:avLst>
              <a:gd name="adj" fmla="val 14118"/>
            </a:avLst>
          </a:prstGeom>
          <a:solidFill>
            <a:srgbClr val="06405A"/>
          </a:solidFill>
          <a:ln w="12700">
            <a:solidFill>
              <a:srgbClr val="06405A"/>
            </a:solidFill>
            <a:prstDash val="solid"/>
          </a:ln>
        </p:spPr>
      </p:sp>
      <p:sp>
        <p:nvSpPr>
          <p:cNvPr id="88" name="Shape 86"/>
          <p:cNvSpPr/>
          <p:nvPr/>
        </p:nvSpPr>
        <p:spPr>
          <a:xfrm>
            <a:off x="365760" y="5939028"/>
            <a:ext cx="3278124" cy="320040"/>
          </a:xfrm>
          <a:prstGeom prst="rect">
            <a:avLst/>
          </a:prstGeom>
          <a:solidFill>
            <a:srgbClr val="06405A"/>
          </a:solidFill>
          <a:ln w="12700">
            <a:solidFill>
              <a:srgbClr val="06405A"/>
            </a:solidFill>
            <a:prstDash val="solid"/>
          </a:ln>
        </p:spPr>
      </p:sp>
      <p:sp>
        <p:nvSpPr>
          <p:cNvPr id="89" name="カード3の建物名"/>
          <p:cNvSpPr txBox="1"/>
          <p:nvPr/>
        </p:nvSpPr>
        <p:spPr>
          <a:xfrm>
            <a:off x="548640" y="5527548"/>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90" name="カード3の見出し"/>
          <p:cNvSpPr txBox="1"/>
          <p:nvPr/>
        </p:nvSpPr>
        <p:spPr>
          <a:xfrm>
            <a:off x="548640" y="5765292"/>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91" name="Text 89"/>
          <p:cNvSpPr txBox="1"/>
          <p:nvPr/>
        </p:nvSpPr>
        <p:spPr>
          <a:xfrm>
            <a:off x="548640" y="635050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92" name="Shape 90"/>
          <p:cNvSpPr/>
          <p:nvPr/>
        </p:nvSpPr>
        <p:spPr>
          <a:xfrm>
            <a:off x="548640" y="6825996"/>
            <a:ext cx="2912364" cy="0"/>
          </a:xfrm>
          <a:prstGeom prst="line">
            <a:avLst/>
          </a:prstGeom>
          <a:noFill/>
          <a:ln w="9525">
            <a:solidFill>
              <a:srgbClr val="51606B"/>
            </a:solidFill>
            <a:prstDash val="solid"/>
          </a:ln>
        </p:spPr>
      </p:sp>
      <p:sp>
        <p:nvSpPr>
          <p:cNvPr id="93" name="Text 91"/>
          <p:cNvSpPr txBox="1"/>
          <p:nvPr/>
        </p:nvSpPr>
        <p:spPr>
          <a:xfrm>
            <a:off x="548640" y="694486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94" name="カード3の番号の欄"/>
          <p:cNvSpPr/>
          <p:nvPr/>
        </p:nvSpPr>
        <p:spPr>
          <a:xfrm>
            <a:off x="548640" y="7182612"/>
            <a:ext cx="2912364" cy="502920"/>
          </a:xfrm>
          <a:prstGeom prst="roundRect">
            <a:avLst>
              <a:gd name="adj" fmla="val 14545"/>
            </a:avLst>
          </a:prstGeom>
          <a:solidFill>
            <a:srgbClr val="F3F7FA"/>
          </a:solidFill>
          <a:ln w="12700">
            <a:solidFill>
              <a:srgbClr val="C9D3DA"/>
            </a:solidFill>
            <a:prstDash val="solid"/>
          </a:ln>
        </p:spPr>
      </p:sp>
      <p:sp>
        <p:nvSpPr>
          <p:cNvPr id="95" name="カード3の使える日"/>
          <p:cNvSpPr txBox="1"/>
          <p:nvPr/>
        </p:nvSpPr>
        <p:spPr>
          <a:xfrm>
            <a:off x="548640" y="7749540"/>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96" name="Text 94"/>
          <p:cNvSpPr txBox="1"/>
          <p:nvPr/>
        </p:nvSpPr>
        <p:spPr>
          <a:xfrm>
            <a:off x="548640" y="8151876"/>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97" name="テンキーの絵"/>
          <p:cNvSpPr/>
          <p:nvPr/>
        </p:nvSpPr>
        <p:spPr>
          <a:xfrm>
            <a:off x="880415" y="8404250"/>
            <a:ext cx="307238" cy="409651"/>
          </a:xfrm>
          <a:prstGeom prst="roundRect">
            <a:avLst>
              <a:gd name="adj" fmla="val 13333"/>
            </a:avLst>
          </a:prstGeom>
          <a:solidFill>
            <a:srgbClr val="2B2F33"/>
          </a:solidFill>
          <a:ln w="12700">
            <a:solidFill>
              <a:srgbClr val="2B2F33"/>
            </a:solidFill>
            <a:prstDash val="solid"/>
          </a:ln>
        </p:spPr>
      </p:sp>
      <p:sp>
        <p:nvSpPr>
          <p:cNvPr id="98" name="Shape 96"/>
          <p:cNvSpPr/>
          <p:nvPr/>
        </p:nvSpPr>
        <p:spPr>
          <a:xfrm>
            <a:off x="933084" y="8468624"/>
            <a:ext cx="43891" cy="43891"/>
          </a:xfrm>
          <a:prstGeom prst="ellipse">
            <a:avLst/>
          </a:prstGeom>
          <a:solidFill>
            <a:srgbClr val="E4E8EB"/>
          </a:solidFill>
          <a:ln w="12700">
            <a:solidFill>
              <a:srgbClr val="E4E8EB"/>
            </a:solidFill>
            <a:prstDash val="solid"/>
          </a:ln>
        </p:spPr>
      </p:sp>
      <p:sp>
        <p:nvSpPr>
          <p:cNvPr id="99" name="Shape 97"/>
          <p:cNvSpPr/>
          <p:nvPr/>
        </p:nvSpPr>
        <p:spPr>
          <a:xfrm>
            <a:off x="1012088" y="8468624"/>
            <a:ext cx="43891" cy="43891"/>
          </a:xfrm>
          <a:prstGeom prst="ellipse">
            <a:avLst/>
          </a:prstGeom>
          <a:solidFill>
            <a:srgbClr val="E4E8EB"/>
          </a:solidFill>
          <a:ln w="12700">
            <a:solidFill>
              <a:srgbClr val="E4E8EB"/>
            </a:solidFill>
            <a:prstDash val="solid"/>
          </a:ln>
        </p:spPr>
      </p:sp>
      <p:sp>
        <p:nvSpPr>
          <p:cNvPr id="100" name="Shape 98"/>
          <p:cNvSpPr/>
          <p:nvPr/>
        </p:nvSpPr>
        <p:spPr>
          <a:xfrm>
            <a:off x="1091093" y="8468624"/>
            <a:ext cx="43891" cy="43891"/>
          </a:xfrm>
          <a:prstGeom prst="ellipse">
            <a:avLst/>
          </a:prstGeom>
          <a:solidFill>
            <a:srgbClr val="E4E8EB"/>
          </a:solidFill>
          <a:ln w="12700">
            <a:solidFill>
              <a:srgbClr val="E4E8EB"/>
            </a:solidFill>
            <a:prstDash val="solid"/>
          </a:ln>
        </p:spPr>
      </p:sp>
      <p:sp>
        <p:nvSpPr>
          <p:cNvPr id="101" name="Shape 99"/>
          <p:cNvSpPr/>
          <p:nvPr/>
        </p:nvSpPr>
        <p:spPr>
          <a:xfrm>
            <a:off x="933084" y="8547628"/>
            <a:ext cx="43891" cy="43891"/>
          </a:xfrm>
          <a:prstGeom prst="ellipse">
            <a:avLst/>
          </a:prstGeom>
          <a:solidFill>
            <a:srgbClr val="E4E8EB"/>
          </a:solidFill>
          <a:ln w="12700">
            <a:solidFill>
              <a:srgbClr val="E4E8EB"/>
            </a:solidFill>
            <a:prstDash val="solid"/>
          </a:ln>
        </p:spPr>
      </p:sp>
      <p:sp>
        <p:nvSpPr>
          <p:cNvPr id="102" name="Shape 100"/>
          <p:cNvSpPr/>
          <p:nvPr/>
        </p:nvSpPr>
        <p:spPr>
          <a:xfrm>
            <a:off x="1012088" y="8547628"/>
            <a:ext cx="43891" cy="43891"/>
          </a:xfrm>
          <a:prstGeom prst="ellipse">
            <a:avLst/>
          </a:prstGeom>
          <a:solidFill>
            <a:srgbClr val="E4E8EB"/>
          </a:solidFill>
          <a:ln w="12700">
            <a:solidFill>
              <a:srgbClr val="E4E8EB"/>
            </a:solidFill>
            <a:prstDash val="solid"/>
          </a:ln>
        </p:spPr>
      </p:sp>
      <p:sp>
        <p:nvSpPr>
          <p:cNvPr id="103" name="Shape 101"/>
          <p:cNvSpPr/>
          <p:nvPr/>
        </p:nvSpPr>
        <p:spPr>
          <a:xfrm>
            <a:off x="1091093" y="8547628"/>
            <a:ext cx="43891" cy="43891"/>
          </a:xfrm>
          <a:prstGeom prst="ellipse">
            <a:avLst/>
          </a:prstGeom>
          <a:solidFill>
            <a:srgbClr val="E4E8EB"/>
          </a:solidFill>
          <a:ln w="12700">
            <a:solidFill>
              <a:srgbClr val="E4E8EB"/>
            </a:solidFill>
            <a:prstDash val="solid"/>
          </a:ln>
        </p:spPr>
      </p:sp>
      <p:sp>
        <p:nvSpPr>
          <p:cNvPr id="104" name="Shape 102"/>
          <p:cNvSpPr/>
          <p:nvPr/>
        </p:nvSpPr>
        <p:spPr>
          <a:xfrm>
            <a:off x="933084" y="8626632"/>
            <a:ext cx="43891" cy="43891"/>
          </a:xfrm>
          <a:prstGeom prst="ellipse">
            <a:avLst/>
          </a:prstGeom>
          <a:solidFill>
            <a:srgbClr val="E4E8EB"/>
          </a:solidFill>
          <a:ln w="12700">
            <a:solidFill>
              <a:srgbClr val="E4E8EB"/>
            </a:solidFill>
            <a:prstDash val="solid"/>
          </a:ln>
        </p:spPr>
      </p:sp>
      <p:sp>
        <p:nvSpPr>
          <p:cNvPr id="105" name="Shape 103"/>
          <p:cNvSpPr/>
          <p:nvPr/>
        </p:nvSpPr>
        <p:spPr>
          <a:xfrm>
            <a:off x="1012088" y="8626632"/>
            <a:ext cx="43891" cy="43891"/>
          </a:xfrm>
          <a:prstGeom prst="ellipse">
            <a:avLst/>
          </a:prstGeom>
          <a:solidFill>
            <a:srgbClr val="E4E8EB"/>
          </a:solidFill>
          <a:ln w="12700">
            <a:solidFill>
              <a:srgbClr val="E4E8EB"/>
            </a:solidFill>
            <a:prstDash val="solid"/>
          </a:ln>
        </p:spPr>
      </p:sp>
      <p:sp>
        <p:nvSpPr>
          <p:cNvPr id="106" name="Shape 104"/>
          <p:cNvSpPr/>
          <p:nvPr/>
        </p:nvSpPr>
        <p:spPr>
          <a:xfrm>
            <a:off x="1091093" y="8626632"/>
            <a:ext cx="43891" cy="43891"/>
          </a:xfrm>
          <a:prstGeom prst="ellipse">
            <a:avLst/>
          </a:prstGeom>
          <a:solidFill>
            <a:srgbClr val="E4E8EB"/>
          </a:solidFill>
          <a:ln w="12700">
            <a:solidFill>
              <a:srgbClr val="E4E8EB"/>
            </a:solidFill>
            <a:prstDash val="solid"/>
          </a:ln>
        </p:spPr>
      </p:sp>
      <p:sp>
        <p:nvSpPr>
          <p:cNvPr id="107" name="Shape 105"/>
          <p:cNvSpPr/>
          <p:nvPr/>
        </p:nvSpPr>
        <p:spPr>
          <a:xfrm>
            <a:off x="933084" y="8705637"/>
            <a:ext cx="43891" cy="43891"/>
          </a:xfrm>
          <a:prstGeom prst="ellipse">
            <a:avLst/>
          </a:prstGeom>
          <a:solidFill>
            <a:srgbClr val="E4E8EB"/>
          </a:solidFill>
          <a:ln w="12700">
            <a:solidFill>
              <a:srgbClr val="E4E8EB"/>
            </a:solidFill>
            <a:prstDash val="solid"/>
          </a:ln>
        </p:spPr>
      </p:sp>
      <p:sp>
        <p:nvSpPr>
          <p:cNvPr id="108" name="Shape 106"/>
          <p:cNvSpPr/>
          <p:nvPr/>
        </p:nvSpPr>
        <p:spPr>
          <a:xfrm>
            <a:off x="1012088" y="8705637"/>
            <a:ext cx="43891" cy="43891"/>
          </a:xfrm>
          <a:prstGeom prst="ellipse">
            <a:avLst/>
          </a:prstGeom>
          <a:solidFill>
            <a:srgbClr val="E4E8EB"/>
          </a:solidFill>
          <a:ln w="12700">
            <a:solidFill>
              <a:srgbClr val="E4E8EB"/>
            </a:solidFill>
            <a:prstDash val="solid"/>
          </a:ln>
        </p:spPr>
      </p:sp>
      <p:sp>
        <p:nvSpPr>
          <p:cNvPr id="109" name="Shape 107"/>
          <p:cNvSpPr/>
          <p:nvPr/>
        </p:nvSpPr>
        <p:spPr>
          <a:xfrm>
            <a:off x="1091093" y="8705637"/>
            <a:ext cx="43891" cy="43891"/>
          </a:xfrm>
          <a:prstGeom prst="ellipse">
            <a:avLst/>
          </a:prstGeom>
          <a:solidFill>
            <a:srgbClr val="E4E8EB"/>
          </a:solidFill>
          <a:ln w="12700">
            <a:solidFill>
              <a:srgbClr val="E4E8EB"/>
            </a:solidFill>
            <a:prstDash val="solid"/>
          </a:ln>
        </p:spPr>
      </p:sp>
      <p:sp>
        <p:nvSpPr>
          <p:cNvPr id="110" name="Text 108"/>
          <p:cNvSpPr txBox="1"/>
          <p:nvPr/>
        </p:nvSpPr>
        <p:spPr>
          <a:xfrm>
            <a:off x="576072" y="8883396"/>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111" name="Text 109"/>
          <p:cNvSpPr txBox="1"/>
          <p:nvPr/>
        </p:nvSpPr>
        <p:spPr>
          <a:xfrm>
            <a:off x="576072" y="9077706"/>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112" name="Shape 110"/>
          <p:cNvSpPr/>
          <p:nvPr/>
        </p:nvSpPr>
        <p:spPr>
          <a:xfrm>
            <a:off x="1453884" y="8564014"/>
            <a:ext cx="131088" cy="90123"/>
          </a:xfrm>
          <a:prstGeom prst="rightArrow">
            <a:avLst/>
          </a:prstGeom>
          <a:solidFill>
            <a:srgbClr val="7FA9C0"/>
          </a:solidFill>
          <a:ln w="12700">
            <a:solidFill>
              <a:srgbClr val="7FA9C0"/>
            </a:solidFill>
            <a:prstDash val="solid"/>
          </a:ln>
        </p:spPr>
      </p:sp>
      <p:sp>
        <p:nvSpPr>
          <p:cNvPr id="113" name="楕円形のボタンの絵"/>
          <p:cNvSpPr/>
          <p:nvPr/>
        </p:nvSpPr>
        <p:spPr>
          <a:xfrm>
            <a:off x="1785366" y="8486181"/>
            <a:ext cx="438912" cy="245791"/>
          </a:xfrm>
          <a:prstGeom prst="ellipse">
            <a:avLst/>
          </a:prstGeom>
          <a:solidFill>
            <a:srgbClr val="2B2F33"/>
          </a:solidFill>
          <a:ln w="12700">
            <a:solidFill>
              <a:srgbClr val="2B2F33"/>
            </a:solidFill>
            <a:prstDash val="solid"/>
          </a:ln>
        </p:spPr>
      </p:sp>
      <p:sp>
        <p:nvSpPr>
          <p:cNvPr id="114" name="Shape 112"/>
          <p:cNvSpPr/>
          <p:nvPr/>
        </p:nvSpPr>
        <p:spPr>
          <a:xfrm>
            <a:off x="1858518" y="8544702"/>
            <a:ext cx="292608" cy="128748"/>
          </a:xfrm>
          <a:prstGeom prst="ellipse">
            <a:avLst/>
          </a:prstGeom>
          <a:solidFill>
            <a:srgbClr val="4A5056"/>
          </a:solidFill>
          <a:ln w="12700">
            <a:solidFill>
              <a:srgbClr val="4A5056"/>
            </a:solidFill>
            <a:prstDash val="solid"/>
          </a:ln>
        </p:spPr>
      </p:sp>
      <p:sp>
        <p:nvSpPr>
          <p:cNvPr id="115" name="Text 113"/>
          <p:cNvSpPr txBox="1"/>
          <p:nvPr/>
        </p:nvSpPr>
        <p:spPr>
          <a:xfrm>
            <a:off x="1546860" y="8883396"/>
            <a:ext cx="915924" cy="194310"/>
          </a:xfrm>
          <a:prstGeom prst="rect">
            <a:avLst/>
          </a:prstGeom>
          <a:noFill/>
          <a:ln/>
        </p:spPr>
        <p:txBody>
          <a:bodyPr wrap="square" lIns="0" tIns="0" rIns="0" bIns="0" rtlCol="0" anchor="ctr"/>
          <a:lstStyle/>
          <a:p>
            <a:pPr algn="ctr" indent="0" marL="0">
              <a:buNone/>
            </a:pPr>
            <a:r>
              <a:rPr lang="en-US" sz="700" b="1" dirty="0">
                <a:solidFill>
                  <a:srgbClr val="1C232B"/>
                </a:solidFill>
                <a:latin typeface="Yu Gothic" pitchFamily="34" charset="0"/>
                <a:ea typeface="Yu Gothic" pitchFamily="34" charset="-122"/>
                <a:cs typeface="Yu Gothic" pitchFamily="34" charset="-120"/>
              </a:rPr>
              <a:t>上の楕円ボタンを押す</a:t>
            </a:r>
            <a:endParaRPr lang="en-US" sz="700" dirty="0"/>
          </a:p>
        </p:txBody>
      </p:sp>
      <p:sp>
        <p:nvSpPr>
          <p:cNvPr id="116" name="Text 114"/>
          <p:cNvSpPr txBox="1"/>
          <p:nvPr/>
        </p:nvSpPr>
        <p:spPr>
          <a:xfrm>
            <a:off x="1546860" y="9077706"/>
            <a:ext cx="915924" cy="142240"/>
          </a:xfrm>
          <a:prstGeom prst="rect">
            <a:avLst/>
          </a:prstGeom>
          <a:noFill/>
          <a:ln/>
        </p:spPr>
        <p:txBody>
          <a:bodyPr wrap="square" lIns="0" tIns="0" rIns="0" bIns="0" rtlCol="0" anchor="t"/>
          <a:lstStyle/>
          <a:p>
            <a:pPr algn="ctr" indent="0" marL="0">
              <a:buNone/>
            </a:pPr>
            <a:r>
              <a:rPr lang="en-US" sz="670" dirty="0">
                <a:solidFill>
                  <a:srgbClr val="51606B"/>
                </a:solidFill>
                <a:latin typeface="Yu Gothic" pitchFamily="34" charset="0"/>
                <a:ea typeface="Yu Gothic" pitchFamily="34" charset="-122"/>
                <a:cs typeface="Yu Gothic" pitchFamily="34" charset="-120"/>
              </a:rPr>
              <a:t>Press the oval button</a:t>
            </a:r>
            <a:endParaRPr lang="en-US" sz="670" dirty="0"/>
          </a:p>
        </p:txBody>
      </p:sp>
      <p:sp>
        <p:nvSpPr>
          <p:cNvPr id="117" name="Shape 115"/>
          <p:cNvSpPr/>
          <p:nvPr/>
        </p:nvSpPr>
        <p:spPr>
          <a:xfrm>
            <a:off x="2424672" y="8564014"/>
            <a:ext cx="131088" cy="90123"/>
          </a:xfrm>
          <a:prstGeom prst="rightArrow">
            <a:avLst/>
          </a:prstGeom>
          <a:solidFill>
            <a:srgbClr val="7FA9C0"/>
          </a:solidFill>
          <a:ln w="12700">
            <a:solidFill>
              <a:srgbClr val="7FA9C0"/>
            </a:solidFill>
            <a:prstDash val="solid"/>
          </a:ln>
        </p:spPr>
      </p:sp>
      <p:sp>
        <p:nvSpPr>
          <p:cNvPr id="118" name="鍵が開いた絵"/>
          <p:cNvSpPr/>
          <p:nvPr/>
        </p:nvSpPr>
        <p:spPr>
          <a:xfrm>
            <a:off x="2776637" y="8410103"/>
            <a:ext cx="397947" cy="397947"/>
          </a:xfrm>
          <a:prstGeom prst="ellipse">
            <a:avLst/>
          </a:prstGeom>
          <a:solidFill>
            <a:srgbClr val="E5F6EC"/>
          </a:solidFill>
          <a:ln w="12700">
            <a:solidFill>
              <a:srgbClr val="E5F6EC"/>
            </a:solidFill>
            <a:prstDash val="solid"/>
          </a:ln>
        </p:spPr>
      </p:sp>
      <p:sp>
        <p:nvSpPr>
          <p:cNvPr id="119" name="Shape 117"/>
          <p:cNvSpPr/>
          <p:nvPr/>
        </p:nvSpPr>
        <p:spPr>
          <a:xfrm>
            <a:off x="2969758" y="8433511"/>
            <a:ext cx="134600" cy="181417"/>
          </a:xfrm>
          <a:prstGeom prst="roundRect">
            <a:avLst>
              <a:gd name="adj" fmla="val 50000"/>
            </a:avLst>
          </a:prstGeom>
          <a:ln w="24384">
            <a:solidFill>
              <a:srgbClr val="06405A"/>
            </a:solidFill>
            <a:prstDash val="solid"/>
          </a:ln>
        </p:spPr>
      </p:sp>
      <p:sp>
        <p:nvSpPr>
          <p:cNvPr id="120" name="Shape 118"/>
          <p:cNvSpPr/>
          <p:nvPr/>
        </p:nvSpPr>
        <p:spPr>
          <a:xfrm>
            <a:off x="3069245" y="8573963"/>
            <a:ext cx="58522" cy="46817"/>
          </a:xfrm>
          <a:prstGeom prst="roundRect">
            <a:avLst/>
          </a:prstGeom>
          <a:solidFill>
            <a:srgbClr val="E5F6EC"/>
          </a:solidFill>
          <a:ln w="12700">
            <a:solidFill>
              <a:srgbClr val="E5F6EC"/>
            </a:solidFill>
            <a:prstDash val="solid"/>
          </a:ln>
        </p:spPr>
      </p:sp>
      <p:sp>
        <p:nvSpPr>
          <p:cNvPr id="121" name="Shape 119"/>
          <p:cNvSpPr/>
          <p:nvPr/>
        </p:nvSpPr>
        <p:spPr>
          <a:xfrm>
            <a:off x="2852715" y="8597372"/>
            <a:ext cx="181417" cy="146304"/>
          </a:xfrm>
          <a:prstGeom prst="roundRect">
            <a:avLst>
              <a:gd name="adj" fmla="val 12000"/>
            </a:avLst>
          </a:prstGeom>
          <a:solidFill>
            <a:srgbClr val="06405A"/>
          </a:solidFill>
          <a:ln w="12700">
            <a:solidFill>
              <a:srgbClr val="06405A"/>
            </a:solidFill>
            <a:prstDash val="solid"/>
          </a:ln>
        </p:spPr>
      </p:sp>
      <p:sp>
        <p:nvSpPr>
          <p:cNvPr id="122" name="Text 120"/>
          <p:cNvSpPr txBox="1"/>
          <p:nvPr/>
        </p:nvSpPr>
        <p:spPr>
          <a:xfrm>
            <a:off x="2517648" y="8883396"/>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123" name="Text 121"/>
          <p:cNvSpPr txBox="1"/>
          <p:nvPr/>
        </p:nvSpPr>
        <p:spPr>
          <a:xfrm>
            <a:off x="2517648" y="9077706"/>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124" name="カード3のお願い"/>
          <p:cNvSpPr txBox="1"/>
          <p:nvPr/>
        </p:nvSpPr>
        <p:spPr>
          <a:xfrm>
            <a:off x="548640" y="9249156"/>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125" name="カード3の連絡先の囲み"/>
          <p:cNvSpPr/>
          <p:nvPr/>
        </p:nvSpPr>
        <p:spPr>
          <a:xfrm>
            <a:off x="475488" y="9756648"/>
            <a:ext cx="3058668" cy="457200"/>
          </a:xfrm>
          <a:prstGeom prst="roundRect">
            <a:avLst>
              <a:gd name="adj" fmla="val 16000"/>
            </a:avLst>
          </a:prstGeom>
          <a:solidFill>
            <a:srgbClr val="FFF4E0"/>
          </a:solidFill>
          <a:ln w="12700">
            <a:solidFill>
              <a:srgbClr val="E0A040"/>
            </a:solidFill>
            <a:prstDash val="solid"/>
          </a:ln>
        </p:spPr>
      </p:sp>
      <p:sp>
        <p:nvSpPr>
          <p:cNvPr id="126" name="カード3の連絡先"/>
          <p:cNvSpPr txBox="1"/>
          <p:nvPr/>
        </p:nvSpPr>
        <p:spPr>
          <a:xfrm>
            <a:off x="548640" y="9802368"/>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
        <p:nvSpPr>
          <p:cNvPr id="127" name="カード4の枠"/>
          <p:cNvSpPr/>
          <p:nvPr/>
        </p:nvSpPr>
        <p:spPr>
          <a:xfrm>
            <a:off x="3918204" y="5481828"/>
            <a:ext cx="3278124" cy="4841748"/>
          </a:xfrm>
          <a:prstGeom prst="roundRect">
            <a:avLst>
              <a:gd name="adj" fmla="val 3347"/>
            </a:avLst>
          </a:prstGeom>
          <a:solidFill>
            <a:srgbClr val="FFFFFF"/>
          </a:solidFill>
          <a:ln w="19050">
            <a:solidFill>
              <a:srgbClr val="06405A"/>
            </a:solidFill>
            <a:prstDash val="solid"/>
          </a:ln>
        </p:spPr>
      </p:sp>
      <p:sp>
        <p:nvSpPr>
          <p:cNvPr id="128" name="カード4の見出しの囲み"/>
          <p:cNvSpPr/>
          <p:nvPr/>
        </p:nvSpPr>
        <p:spPr>
          <a:xfrm>
            <a:off x="3918204" y="5481828"/>
            <a:ext cx="3278124" cy="777240"/>
          </a:xfrm>
          <a:prstGeom prst="roundRect">
            <a:avLst>
              <a:gd name="adj" fmla="val 14118"/>
            </a:avLst>
          </a:prstGeom>
          <a:solidFill>
            <a:srgbClr val="06405A"/>
          </a:solidFill>
          <a:ln w="12700">
            <a:solidFill>
              <a:srgbClr val="06405A"/>
            </a:solidFill>
            <a:prstDash val="solid"/>
          </a:ln>
        </p:spPr>
      </p:sp>
      <p:sp>
        <p:nvSpPr>
          <p:cNvPr id="129" name="Shape 127"/>
          <p:cNvSpPr/>
          <p:nvPr/>
        </p:nvSpPr>
        <p:spPr>
          <a:xfrm>
            <a:off x="3918204" y="5939028"/>
            <a:ext cx="3278124" cy="320040"/>
          </a:xfrm>
          <a:prstGeom prst="rect">
            <a:avLst/>
          </a:prstGeom>
          <a:solidFill>
            <a:srgbClr val="06405A"/>
          </a:solidFill>
          <a:ln w="12700">
            <a:solidFill>
              <a:srgbClr val="06405A"/>
            </a:solidFill>
            <a:prstDash val="solid"/>
          </a:ln>
        </p:spPr>
      </p:sp>
      <p:sp>
        <p:nvSpPr>
          <p:cNvPr id="130" name="カード4の建物名"/>
          <p:cNvSpPr txBox="1"/>
          <p:nvPr/>
        </p:nvSpPr>
        <p:spPr>
          <a:xfrm>
            <a:off x="4101084" y="5527548"/>
            <a:ext cx="2912364" cy="256032"/>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【建物名】</a:t>
            </a:r>
            <a:endParaRPr lang="en-US" sz="1100" dirty="0"/>
          </a:p>
        </p:txBody>
      </p:sp>
      <p:sp>
        <p:nvSpPr>
          <p:cNvPr id="131" name="カード4の見出し"/>
          <p:cNvSpPr txBox="1"/>
          <p:nvPr/>
        </p:nvSpPr>
        <p:spPr>
          <a:xfrm>
            <a:off x="4101084" y="5765292"/>
            <a:ext cx="2912364" cy="457200"/>
          </a:xfrm>
          <a:prstGeom prst="rect">
            <a:avLst/>
          </a:prstGeom>
          <a:noFill/>
          <a:ln/>
        </p:spPr>
        <p:txBody>
          <a:bodyPr wrap="square" lIns="0" tIns="0" rIns="0" bIns="0" rtlCol="0" anchor="ctr"/>
          <a:lstStyle/>
          <a:p>
            <a:pPr algn="ctr" indent="0" marL="0">
              <a:lnSpc>
                <a:spcPct val="95000"/>
              </a:lnSpc>
              <a:buNone/>
            </a:pPr>
            <a:r>
              <a:rPr lang="en-US" sz="1600" b="1" dirty="0">
                <a:solidFill>
                  <a:srgbClr val="FFFFFF"/>
                </a:solidFill>
                <a:latin typeface="Yu Gothic" pitchFamily="34" charset="0"/>
                <a:ea typeface="Yu Gothic" pitchFamily="34" charset="-122"/>
                <a:cs typeface="Yu Gothic" pitchFamily="34" charset="-120"/>
              </a:rPr>
              <a:t>玄関の暗証番号</a:t>
            </a:r>
            <a:endParaRPr lang="en-US" sz="1600" dirty="0"/>
          </a:p>
          <a:p>
            <a:pPr algn="ctr" indent="0" marL="0">
              <a:lnSpc>
                <a:spcPct val="95000"/>
              </a:lnSpc>
              <a:buNone/>
            </a:pPr>
            <a:r>
              <a:rPr lang="en-US" sz="1100" dirty="0">
                <a:solidFill>
                  <a:srgbClr val="D6E6EF"/>
                </a:solidFill>
                <a:latin typeface="Yu Gothic" pitchFamily="34" charset="0"/>
                <a:ea typeface="Yu Gothic" pitchFamily="34" charset="-122"/>
                <a:cs typeface="Yu Gothic" pitchFamily="34" charset="-120"/>
              </a:rPr>
              <a:t>Your PIN code</a:t>
            </a:r>
            <a:endParaRPr lang="en-US" sz="1600" dirty="0"/>
          </a:p>
        </p:txBody>
      </p:sp>
      <p:sp>
        <p:nvSpPr>
          <p:cNvPr id="132" name="Text 130"/>
          <p:cNvSpPr txBox="1"/>
          <p:nvPr/>
        </p:nvSpPr>
        <p:spPr>
          <a:xfrm>
            <a:off x="4101084" y="635050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お名前</a:t>
            </a:r>
            <a:pPr indent="0" marL="0">
              <a:buNone/>
            </a:pPr>
            <a:r>
              <a:rPr lang="en-US" sz="900" dirty="0">
                <a:solidFill>
                  <a:srgbClr val="51606B"/>
                </a:solidFill>
                <a:latin typeface="Yu Gothic" pitchFamily="34" charset="0"/>
                <a:ea typeface="Yu Gothic" pitchFamily="34" charset="-122"/>
                <a:cs typeface="Yu Gothic" pitchFamily="34" charset="-120"/>
              </a:rPr>
              <a:t> / Name</a:t>
            </a:r>
            <a:endParaRPr lang="en-US" sz="1100" dirty="0"/>
          </a:p>
        </p:txBody>
      </p:sp>
      <p:sp>
        <p:nvSpPr>
          <p:cNvPr id="133" name="Shape 131"/>
          <p:cNvSpPr/>
          <p:nvPr/>
        </p:nvSpPr>
        <p:spPr>
          <a:xfrm>
            <a:off x="4101084" y="6825996"/>
            <a:ext cx="2912364" cy="0"/>
          </a:xfrm>
          <a:prstGeom prst="line">
            <a:avLst/>
          </a:prstGeom>
          <a:noFill/>
          <a:ln w="9525">
            <a:solidFill>
              <a:srgbClr val="51606B"/>
            </a:solidFill>
            <a:prstDash val="solid"/>
          </a:ln>
        </p:spPr>
      </p:sp>
      <p:sp>
        <p:nvSpPr>
          <p:cNvPr id="134" name="Text 132"/>
          <p:cNvSpPr txBox="1"/>
          <p:nvPr/>
        </p:nvSpPr>
        <p:spPr>
          <a:xfrm>
            <a:off x="4101084" y="6944868"/>
            <a:ext cx="2912364" cy="228600"/>
          </a:xfrm>
          <a:prstGeom prst="rect">
            <a:avLst/>
          </a:prstGeom>
          <a:noFill/>
          <a:ln/>
        </p:spPr>
        <p:txBody>
          <a:bodyPr wrap="square" lIns="0" tIns="0" rIns="0" bIns="0" rtlCol="0" anchor="ctr"/>
          <a:lstStyle/>
          <a:p>
            <a:pPr indent="0" marL="0">
              <a:buNone/>
            </a:pPr>
            <a:r>
              <a:rPr lang="en-US" sz="1100" b="1" dirty="0">
                <a:solidFill>
                  <a:srgbClr val="1C232B"/>
                </a:solidFill>
                <a:latin typeface="Yu Gothic" pitchFamily="34" charset="0"/>
                <a:ea typeface="Yu Gothic" pitchFamily="34" charset="-122"/>
                <a:cs typeface="Yu Gothic" pitchFamily="34" charset="-120"/>
              </a:rPr>
              <a:t>暗証番号</a:t>
            </a:r>
            <a:pPr indent="0" marL="0">
              <a:buNone/>
            </a:pPr>
            <a:r>
              <a:rPr lang="en-US" sz="900" dirty="0">
                <a:solidFill>
                  <a:srgbClr val="51606B"/>
                </a:solidFill>
                <a:latin typeface="Yu Gothic" pitchFamily="34" charset="0"/>
                <a:ea typeface="Yu Gothic" pitchFamily="34" charset="-122"/>
                <a:cs typeface="Yu Gothic" pitchFamily="34" charset="-120"/>
              </a:rPr>
              <a:t> / PIN code</a:t>
            </a:r>
            <a:endParaRPr lang="en-US" sz="1100" dirty="0"/>
          </a:p>
        </p:txBody>
      </p:sp>
      <p:sp>
        <p:nvSpPr>
          <p:cNvPr id="135" name="カード4の番号の欄"/>
          <p:cNvSpPr/>
          <p:nvPr/>
        </p:nvSpPr>
        <p:spPr>
          <a:xfrm>
            <a:off x="4101084" y="7182612"/>
            <a:ext cx="2912364" cy="502920"/>
          </a:xfrm>
          <a:prstGeom prst="roundRect">
            <a:avLst>
              <a:gd name="adj" fmla="val 14545"/>
            </a:avLst>
          </a:prstGeom>
          <a:solidFill>
            <a:srgbClr val="F3F7FA"/>
          </a:solidFill>
          <a:ln w="12700">
            <a:solidFill>
              <a:srgbClr val="C9D3DA"/>
            </a:solidFill>
            <a:prstDash val="solid"/>
          </a:ln>
        </p:spPr>
      </p:sp>
      <p:sp>
        <p:nvSpPr>
          <p:cNvPr id="136" name="カード4の使える日"/>
          <p:cNvSpPr txBox="1"/>
          <p:nvPr/>
        </p:nvSpPr>
        <p:spPr>
          <a:xfrm>
            <a:off x="4101084" y="7749540"/>
            <a:ext cx="2912364" cy="347472"/>
          </a:xfrm>
          <a:prstGeom prst="rect">
            <a:avLst/>
          </a:prstGeom>
          <a:noFill/>
          <a:ln/>
        </p:spPr>
        <p:txBody>
          <a:bodyPr wrap="square" lIns="0" tIns="0" rIns="0" bIns="0" rtlCol="0" anchor="ctr"/>
          <a:lstStyle/>
          <a:p>
            <a:pPr algn="ctr" indent="0" marL="0">
              <a:buNone/>
            </a:pPr>
            <a:r>
              <a:rPr lang="en-US" sz="1050" dirty="0">
                <a:solidFill>
                  <a:srgbClr val="1C232B"/>
                </a:solidFill>
                <a:latin typeface="Yu Gothic" pitchFamily="34" charset="0"/>
                <a:ea typeface="Yu Gothic" pitchFamily="34" charset="-122"/>
                <a:cs typeface="Yu Gothic" pitchFamily="34" charset="-120"/>
              </a:rPr>
              <a:t>【○月○日】から使えます</a:t>
            </a:r>
            <a:endParaRPr lang="en-US" sz="1050" dirty="0"/>
          </a:p>
          <a:p>
            <a:pPr algn="ctr" indent="0" marL="0">
              <a:buNone/>
            </a:pPr>
            <a:r>
              <a:rPr lang="en-US" sz="900" dirty="0">
                <a:solidFill>
                  <a:srgbClr val="51606B"/>
                </a:solidFill>
                <a:latin typeface="Yu Gothic" pitchFamily="34" charset="0"/>
                <a:ea typeface="Yu Gothic" pitchFamily="34" charset="-122"/>
                <a:cs typeface="Yu Gothic" pitchFamily="34" charset="-120"/>
              </a:rPr>
              <a:t>Valid from 【date】</a:t>
            </a:r>
            <a:endParaRPr lang="en-US" sz="1050" dirty="0"/>
          </a:p>
        </p:txBody>
      </p:sp>
      <p:sp>
        <p:nvSpPr>
          <p:cNvPr id="137" name="Text 135"/>
          <p:cNvSpPr txBox="1"/>
          <p:nvPr/>
        </p:nvSpPr>
        <p:spPr>
          <a:xfrm>
            <a:off x="4101084" y="8151876"/>
            <a:ext cx="2912364" cy="201168"/>
          </a:xfrm>
          <a:prstGeom prst="rect">
            <a:avLst/>
          </a:prstGeom>
          <a:noFill/>
          <a:ln/>
        </p:spPr>
        <p:txBody>
          <a:bodyPr wrap="square" lIns="0" tIns="0" rIns="0" bIns="0" rtlCol="0" anchor="ctr"/>
          <a:lstStyle/>
          <a:p>
            <a:pPr indent="0" marL="0">
              <a:buNone/>
            </a:pPr>
            <a:r>
              <a:rPr lang="en-US" sz="1050" b="1" dirty="0">
                <a:solidFill>
                  <a:srgbClr val="06405A"/>
                </a:solidFill>
                <a:latin typeface="Yu Gothic" pitchFamily="34" charset="0"/>
                <a:ea typeface="Yu Gothic" pitchFamily="34" charset="-122"/>
                <a:cs typeface="Yu Gothic" pitchFamily="34" charset="-120"/>
              </a:rPr>
              <a:t>開け方</a:t>
            </a:r>
            <a:pPr indent="0" marL="0">
              <a:buNone/>
            </a:pPr>
            <a:r>
              <a:rPr lang="en-US" sz="900" dirty="0">
                <a:solidFill>
                  <a:srgbClr val="51606B"/>
                </a:solidFill>
                <a:latin typeface="Yu Gothic" pitchFamily="34" charset="0"/>
                <a:ea typeface="Yu Gothic" pitchFamily="34" charset="-122"/>
                <a:cs typeface="Yu Gothic" pitchFamily="34" charset="-120"/>
              </a:rPr>
              <a:t> / How to open</a:t>
            </a:r>
            <a:endParaRPr lang="en-US" sz="1050" dirty="0"/>
          </a:p>
        </p:txBody>
      </p:sp>
      <p:sp>
        <p:nvSpPr>
          <p:cNvPr id="138" name="テンキーの絵"/>
          <p:cNvSpPr/>
          <p:nvPr/>
        </p:nvSpPr>
        <p:spPr>
          <a:xfrm>
            <a:off x="4432859" y="8404250"/>
            <a:ext cx="307238" cy="409651"/>
          </a:xfrm>
          <a:prstGeom prst="roundRect">
            <a:avLst>
              <a:gd name="adj" fmla="val 13333"/>
            </a:avLst>
          </a:prstGeom>
          <a:solidFill>
            <a:srgbClr val="2B2F33"/>
          </a:solidFill>
          <a:ln w="12700">
            <a:solidFill>
              <a:srgbClr val="2B2F33"/>
            </a:solidFill>
            <a:prstDash val="solid"/>
          </a:ln>
        </p:spPr>
      </p:sp>
      <p:sp>
        <p:nvSpPr>
          <p:cNvPr id="139" name="Shape 137"/>
          <p:cNvSpPr/>
          <p:nvPr/>
        </p:nvSpPr>
        <p:spPr>
          <a:xfrm>
            <a:off x="4485528" y="8468624"/>
            <a:ext cx="43891" cy="43891"/>
          </a:xfrm>
          <a:prstGeom prst="ellipse">
            <a:avLst/>
          </a:prstGeom>
          <a:solidFill>
            <a:srgbClr val="E4E8EB"/>
          </a:solidFill>
          <a:ln w="12700">
            <a:solidFill>
              <a:srgbClr val="E4E8EB"/>
            </a:solidFill>
            <a:prstDash val="solid"/>
          </a:ln>
        </p:spPr>
      </p:sp>
      <p:sp>
        <p:nvSpPr>
          <p:cNvPr id="140" name="Shape 138"/>
          <p:cNvSpPr/>
          <p:nvPr/>
        </p:nvSpPr>
        <p:spPr>
          <a:xfrm>
            <a:off x="4564532" y="8468624"/>
            <a:ext cx="43891" cy="43891"/>
          </a:xfrm>
          <a:prstGeom prst="ellipse">
            <a:avLst/>
          </a:prstGeom>
          <a:solidFill>
            <a:srgbClr val="E4E8EB"/>
          </a:solidFill>
          <a:ln w="12700">
            <a:solidFill>
              <a:srgbClr val="E4E8EB"/>
            </a:solidFill>
            <a:prstDash val="solid"/>
          </a:ln>
        </p:spPr>
      </p:sp>
      <p:sp>
        <p:nvSpPr>
          <p:cNvPr id="141" name="Shape 139"/>
          <p:cNvSpPr/>
          <p:nvPr/>
        </p:nvSpPr>
        <p:spPr>
          <a:xfrm>
            <a:off x="4643537" y="8468624"/>
            <a:ext cx="43891" cy="43891"/>
          </a:xfrm>
          <a:prstGeom prst="ellipse">
            <a:avLst/>
          </a:prstGeom>
          <a:solidFill>
            <a:srgbClr val="E4E8EB"/>
          </a:solidFill>
          <a:ln w="12700">
            <a:solidFill>
              <a:srgbClr val="E4E8EB"/>
            </a:solidFill>
            <a:prstDash val="solid"/>
          </a:ln>
        </p:spPr>
      </p:sp>
      <p:sp>
        <p:nvSpPr>
          <p:cNvPr id="142" name="Shape 140"/>
          <p:cNvSpPr/>
          <p:nvPr/>
        </p:nvSpPr>
        <p:spPr>
          <a:xfrm>
            <a:off x="4485528" y="8547628"/>
            <a:ext cx="43891" cy="43891"/>
          </a:xfrm>
          <a:prstGeom prst="ellipse">
            <a:avLst/>
          </a:prstGeom>
          <a:solidFill>
            <a:srgbClr val="E4E8EB"/>
          </a:solidFill>
          <a:ln w="12700">
            <a:solidFill>
              <a:srgbClr val="E4E8EB"/>
            </a:solidFill>
            <a:prstDash val="solid"/>
          </a:ln>
        </p:spPr>
      </p:sp>
      <p:sp>
        <p:nvSpPr>
          <p:cNvPr id="143" name="Shape 141"/>
          <p:cNvSpPr/>
          <p:nvPr/>
        </p:nvSpPr>
        <p:spPr>
          <a:xfrm>
            <a:off x="4564532" y="8547628"/>
            <a:ext cx="43891" cy="43891"/>
          </a:xfrm>
          <a:prstGeom prst="ellipse">
            <a:avLst/>
          </a:prstGeom>
          <a:solidFill>
            <a:srgbClr val="E4E8EB"/>
          </a:solidFill>
          <a:ln w="12700">
            <a:solidFill>
              <a:srgbClr val="E4E8EB"/>
            </a:solidFill>
            <a:prstDash val="solid"/>
          </a:ln>
        </p:spPr>
      </p:sp>
      <p:sp>
        <p:nvSpPr>
          <p:cNvPr id="144" name="Shape 142"/>
          <p:cNvSpPr/>
          <p:nvPr/>
        </p:nvSpPr>
        <p:spPr>
          <a:xfrm>
            <a:off x="4643537" y="8547628"/>
            <a:ext cx="43891" cy="43891"/>
          </a:xfrm>
          <a:prstGeom prst="ellipse">
            <a:avLst/>
          </a:prstGeom>
          <a:solidFill>
            <a:srgbClr val="E4E8EB"/>
          </a:solidFill>
          <a:ln w="12700">
            <a:solidFill>
              <a:srgbClr val="E4E8EB"/>
            </a:solidFill>
            <a:prstDash val="solid"/>
          </a:ln>
        </p:spPr>
      </p:sp>
      <p:sp>
        <p:nvSpPr>
          <p:cNvPr id="145" name="Shape 143"/>
          <p:cNvSpPr/>
          <p:nvPr/>
        </p:nvSpPr>
        <p:spPr>
          <a:xfrm>
            <a:off x="4485528" y="8626632"/>
            <a:ext cx="43891" cy="43891"/>
          </a:xfrm>
          <a:prstGeom prst="ellipse">
            <a:avLst/>
          </a:prstGeom>
          <a:solidFill>
            <a:srgbClr val="E4E8EB"/>
          </a:solidFill>
          <a:ln w="12700">
            <a:solidFill>
              <a:srgbClr val="E4E8EB"/>
            </a:solidFill>
            <a:prstDash val="solid"/>
          </a:ln>
        </p:spPr>
      </p:sp>
      <p:sp>
        <p:nvSpPr>
          <p:cNvPr id="146" name="Shape 144"/>
          <p:cNvSpPr/>
          <p:nvPr/>
        </p:nvSpPr>
        <p:spPr>
          <a:xfrm>
            <a:off x="4564532" y="8626632"/>
            <a:ext cx="43891" cy="43891"/>
          </a:xfrm>
          <a:prstGeom prst="ellipse">
            <a:avLst/>
          </a:prstGeom>
          <a:solidFill>
            <a:srgbClr val="E4E8EB"/>
          </a:solidFill>
          <a:ln w="12700">
            <a:solidFill>
              <a:srgbClr val="E4E8EB"/>
            </a:solidFill>
            <a:prstDash val="solid"/>
          </a:ln>
        </p:spPr>
      </p:sp>
      <p:sp>
        <p:nvSpPr>
          <p:cNvPr id="147" name="Shape 145"/>
          <p:cNvSpPr/>
          <p:nvPr/>
        </p:nvSpPr>
        <p:spPr>
          <a:xfrm>
            <a:off x="4643537" y="8626632"/>
            <a:ext cx="43891" cy="43891"/>
          </a:xfrm>
          <a:prstGeom prst="ellipse">
            <a:avLst/>
          </a:prstGeom>
          <a:solidFill>
            <a:srgbClr val="E4E8EB"/>
          </a:solidFill>
          <a:ln w="12700">
            <a:solidFill>
              <a:srgbClr val="E4E8EB"/>
            </a:solidFill>
            <a:prstDash val="solid"/>
          </a:ln>
        </p:spPr>
      </p:sp>
      <p:sp>
        <p:nvSpPr>
          <p:cNvPr id="148" name="Shape 146"/>
          <p:cNvSpPr/>
          <p:nvPr/>
        </p:nvSpPr>
        <p:spPr>
          <a:xfrm>
            <a:off x="4485528" y="8705637"/>
            <a:ext cx="43891" cy="43891"/>
          </a:xfrm>
          <a:prstGeom prst="ellipse">
            <a:avLst/>
          </a:prstGeom>
          <a:solidFill>
            <a:srgbClr val="E4E8EB"/>
          </a:solidFill>
          <a:ln w="12700">
            <a:solidFill>
              <a:srgbClr val="E4E8EB"/>
            </a:solidFill>
            <a:prstDash val="solid"/>
          </a:ln>
        </p:spPr>
      </p:sp>
      <p:sp>
        <p:nvSpPr>
          <p:cNvPr id="149" name="Shape 147"/>
          <p:cNvSpPr/>
          <p:nvPr/>
        </p:nvSpPr>
        <p:spPr>
          <a:xfrm>
            <a:off x="4564532" y="8705637"/>
            <a:ext cx="43891" cy="43891"/>
          </a:xfrm>
          <a:prstGeom prst="ellipse">
            <a:avLst/>
          </a:prstGeom>
          <a:solidFill>
            <a:srgbClr val="E4E8EB"/>
          </a:solidFill>
          <a:ln w="12700">
            <a:solidFill>
              <a:srgbClr val="E4E8EB"/>
            </a:solidFill>
            <a:prstDash val="solid"/>
          </a:ln>
        </p:spPr>
      </p:sp>
      <p:sp>
        <p:nvSpPr>
          <p:cNvPr id="150" name="Shape 148"/>
          <p:cNvSpPr/>
          <p:nvPr/>
        </p:nvSpPr>
        <p:spPr>
          <a:xfrm>
            <a:off x="4643537" y="8705637"/>
            <a:ext cx="43891" cy="43891"/>
          </a:xfrm>
          <a:prstGeom prst="ellipse">
            <a:avLst/>
          </a:prstGeom>
          <a:solidFill>
            <a:srgbClr val="E4E8EB"/>
          </a:solidFill>
          <a:ln w="12700">
            <a:solidFill>
              <a:srgbClr val="E4E8EB"/>
            </a:solidFill>
            <a:prstDash val="solid"/>
          </a:ln>
        </p:spPr>
      </p:sp>
      <p:sp>
        <p:nvSpPr>
          <p:cNvPr id="151" name="Text 149"/>
          <p:cNvSpPr txBox="1"/>
          <p:nvPr/>
        </p:nvSpPr>
        <p:spPr>
          <a:xfrm>
            <a:off x="4128516" y="8883396"/>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番号を押す</a:t>
            </a:r>
            <a:endParaRPr lang="en-US" sz="850" dirty="0"/>
          </a:p>
        </p:txBody>
      </p:sp>
      <p:sp>
        <p:nvSpPr>
          <p:cNvPr id="152" name="Text 150"/>
          <p:cNvSpPr txBox="1"/>
          <p:nvPr/>
        </p:nvSpPr>
        <p:spPr>
          <a:xfrm>
            <a:off x="4128516" y="9077706"/>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Enter your PIN</a:t>
            </a:r>
            <a:endParaRPr lang="en-US" sz="700" dirty="0"/>
          </a:p>
        </p:txBody>
      </p:sp>
      <p:sp>
        <p:nvSpPr>
          <p:cNvPr id="153" name="Shape 151"/>
          <p:cNvSpPr/>
          <p:nvPr/>
        </p:nvSpPr>
        <p:spPr>
          <a:xfrm>
            <a:off x="5006328" y="8564014"/>
            <a:ext cx="131088" cy="90123"/>
          </a:xfrm>
          <a:prstGeom prst="rightArrow">
            <a:avLst/>
          </a:prstGeom>
          <a:solidFill>
            <a:srgbClr val="7FA9C0"/>
          </a:solidFill>
          <a:ln w="12700">
            <a:solidFill>
              <a:srgbClr val="7FA9C0"/>
            </a:solidFill>
            <a:prstDash val="solid"/>
          </a:ln>
        </p:spPr>
      </p:sp>
      <p:sp>
        <p:nvSpPr>
          <p:cNvPr id="154" name="楕円形のボタンの絵"/>
          <p:cNvSpPr/>
          <p:nvPr/>
        </p:nvSpPr>
        <p:spPr>
          <a:xfrm>
            <a:off x="5337810" y="8486181"/>
            <a:ext cx="438912" cy="245791"/>
          </a:xfrm>
          <a:prstGeom prst="ellipse">
            <a:avLst/>
          </a:prstGeom>
          <a:solidFill>
            <a:srgbClr val="2B2F33"/>
          </a:solidFill>
          <a:ln w="12700">
            <a:solidFill>
              <a:srgbClr val="2B2F33"/>
            </a:solidFill>
            <a:prstDash val="solid"/>
          </a:ln>
        </p:spPr>
      </p:sp>
      <p:sp>
        <p:nvSpPr>
          <p:cNvPr id="155" name="Shape 153"/>
          <p:cNvSpPr/>
          <p:nvPr/>
        </p:nvSpPr>
        <p:spPr>
          <a:xfrm>
            <a:off x="5410962" y="8544702"/>
            <a:ext cx="292608" cy="128748"/>
          </a:xfrm>
          <a:prstGeom prst="ellipse">
            <a:avLst/>
          </a:prstGeom>
          <a:solidFill>
            <a:srgbClr val="4A5056"/>
          </a:solidFill>
          <a:ln w="12700">
            <a:solidFill>
              <a:srgbClr val="4A5056"/>
            </a:solidFill>
            <a:prstDash val="solid"/>
          </a:ln>
        </p:spPr>
      </p:sp>
      <p:sp>
        <p:nvSpPr>
          <p:cNvPr id="156" name="Text 154"/>
          <p:cNvSpPr txBox="1"/>
          <p:nvPr/>
        </p:nvSpPr>
        <p:spPr>
          <a:xfrm>
            <a:off x="5099304" y="8883396"/>
            <a:ext cx="915924" cy="194310"/>
          </a:xfrm>
          <a:prstGeom prst="rect">
            <a:avLst/>
          </a:prstGeom>
          <a:noFill/>
          <a:ln/>
        </p:spPr>
        <p:txBody>
          <a:bodyPr wrap="square" lIns="0" tIns="0" rIns="0" bIns="0" rtlCol="0" anchor="ctr"/>
          <a:lstStyle/>
          <a:p>
            <a:pPr algn="ctr" indent="0" marL="0">
              <a:buNone/>
            </a:pPr>
            <a:r>
              <a:rPr lang="en-US" sz="700" b="1" dirty="0">
                <a:solidFill>
                  <a:srgbClr val="1C232B"/>
                </a:solidFill>
                <a:latin typeface="Yu Gothic" pitchFamily="34" charset="0"/>
                <a:ea typeface="Yu Gothic" pitchFamily="34" charset="-122"/>
                <a:cs typeface="Yu Gothic" pitchFamily="34" charset="-120"/>
              </a:rPr>
              <a:t>上の楕円ボタンを押す</a:t>
            </a:r>
            <a:endParaRPr lang="en-US" sz="700" dirty="0"/>
          </a:p>
        </p:txBody>
      </p:sp>
      <p:sp>
        <p:nvSpPr>
          <p:cNvPr id="157" name="Text 155"/>
          <p:cNvSpPr txBox="1"/>
          <p:nvPr/>
        </p:nvSpPr>
        <p:spPr>
          <a:xfrm>
            <a:off x="5099304" y="9077706"/>
            <a:ext cx="915924" cy="142240"/>
          </a:xfrm>
          <a:prstGeom prst="rect">
            <a:avLst/>
          </a:prstGeom>
          <a:noFill/>
          <a:ln/>
        </p:spPr>
        <p:txBody>
          <a:bodyPr wrap="square" lIns="0" tIns="0" rIns="0" bIns="0" rtlCol="0" anchor="t"/>
          <a:lstStyle/>
          <a:p>
            <a:pPr algn="ctr" indent="0" marL="0">
              <a:buNone/>
            </a:pPr>
            <a:r>
              <a:rPr lang="en-US" sz="670" dirty="0">
                <a:solidFill>
                  <a:srgbClr val="51606B"/>
                </a:solidFill>
                <a:latin typeface="Yu Gothic" pitchFamily="34" charset="0"/>
                <a:ea typeface="Yu Gothic" pitchFamily="34" charset="-122"/>
                <a:cs typeface="Yu Gothic" pitchFamily="34" charset="-120"/>
              </a:rPr>
              <a:t>Press the oval button</a:t>
            </a:r>
            <a:endParaRPr lang="en-US" sz="670" dirty="0"/>
          </a:p>
        </p:txBody>
      </p:sp>
      <p:sp>
        <p:nvSpPr>
          <p:cNvPr id="158" name="Shape 156"/>
          <p:cNvSpPr/>
          <p:nvPr/>
        </p:nvSpPr>
        <p:spPr>
          <a:xfrm>
            <a:off x="5977116" y="8564014"/>
            <a:ext cx="131088" cy="90123"/>
          </a:xfrm>
          <a:prstGeom prst="rightArrow">
            <a:avLst/>
          </a:prstGeom>
          <a:solidFill>
            <a:srgbClr val="7FA9C0"/>
          </a:solidFill>
          <a:ln w="12700">
            <a:solidFill>
              <a:srgbClr val="7FA9C0"/>
            </a:solidFill>
            <a:prstDash val="solid"/>
          </a:ln>
        </p:spPr>
      </p:sp>
      <p:sp>
        <p:nvSpPr>
          <p:cNvPr id="159" name="鍵が開いた絵"/>
          <p:cNvSpPr/>
          <p:nvPr/>
        </p:nvSpPr>
        <p:spPr>
          <a:xfrm>
            <a:off x="6329081" y="8410103"/>
            <a:ext cx="397947" cy="397947"/>
          </a:xfrm>
          <a:prstGeom prst="ellipse">
            <a:avLst/>
          </a:prstGeom>
          <a:solidFill>
            <a:srgbClr val="E5F6EC"/>
          </a:solidFill>
          <a:ln w="12700">
            <a:solidFill>
              <a:srgbClr val="E5F6EC"/>
            </a:solidFill>
            <a:prstDash val="solid"/>
          </a:ln>
        </p:spPr>
      </p:sp>
      <p:sp>
        <p:nvSpPr>
          <p:cNvPr id="160" name="Shape 158"/>
          <p:cNvSpPr/>
          <p:nvPr/>
        </p:nvSpPr>
        <p:spPr>
          <a:xfrm>
            <a:off x="6522202" y="8433511"/>
            <a:ext cx="134600" cy="181417"/>
          </a:xfrm>
          <a:prstGeom prst="roundRect">
            <a:avLst>
              <a:gd name="adj" fmla="val 50000"/>
            </a:avLst>
          </a:prstGeom>
          <a:ln w="24384">
            <a:solidFill>
              <a:srgbClr val="06405A"/>
            </a:solidFill>
            <a:prstDash val="solid"/>
          </a:ln>
        </p:spPr>
      </p:sp>
      <p:sp>
        <p:nvSpPr>
          <p:cNvPr id="161" name="Shape 159"/>
          <p:cNvSpPr/>
          <p:nvPr/>
        </p:nvSpPr>
        <p:spPr>
          <a:xfrm>
            <a:off x="6621689" y="8573963"/>
            <a:ext cx="58522" cy="46817"/>
          </a:xfrm>
          <a:prstGeom prst="roundRect">
            <a:avLst/>
          </a:prstGeom>
          <a:solidFill>
            <a:srgbClr val="E5F6EC"/>
          </a:solidFill>
          <a:ln w="12700">
            <a:solidFill>
              <a:srgbClr val="E5F6EC"/>
            </a:solidFill>
            <a:prstDash val="solid"/>
          </a:ln>
        </p:spPr>
      </p:sp>
      <p:sp>
        <p:nvSpPr>
          <p:cNvPr id="162" name="Shape 160"/>
          <p:cNvSpPr/>
          <p:nvPr/>
        </p:nvSpPr>
        <p:spPr>
          <a:xfrm>
            <a:off x="6405159" y="8597372"/>
            <a:ext cx="181417" cy="146304"/>
          </a:xfrm>
          <a:prstGeom prst="roundRect">
            <a:avLst>
              <a:gd name="adj" fmla="val 12000"/>
            </a:avLst>
          </a:prstGeom>
          <a:solidFill>
            <a:srgbClr val="06405A"/>
          </a:solidFill>
          <a:ln w="12700">
            <a:solidFill>
              <a:srgbClr val="06405A"/>
            </a:solidFill>
            <a:prstDash val="solid"/>
          </a:ln>
        </p:spPr>
      </p:sp>
      <p:sp>
        <p:nvSpPr>
          <p:cNvPr id="163" name="Text 161"/>
          <p:cNvSpPr txBox="1"/>
          <p:nvPr/>
        </p:nvSpPr>
        <p:spPr>
          <a:xfrm>
            <a:off x="6070092" y="8883396"/>
            <a:ext cx="915924" cy="194310"/>
          </a:xfrm>
          <a:prstGeom prst="rect">
            <a:avLst/>
          </a:prstGeom>
          <a:noFill/>
          <a:ln/>
        </p:spPr>
        <p:txBody>
          <a:bodyPr wrap="square" lIns="0" tIns="0" rIns="0" bIns="0" rtlCol="0" anchor="ctr"/>
          <a:lstStyle/>
          <a:p>
            <a:pPr algn="ctr" indent="0" marL="0">
              <a:buNone/>
            </a:pPr>
            <a:r>
              <a:rPr lang="en-US" sz="850" b="1" dirty="0">
                <a:solidFill>
                  <a:srgbClr val="1C232B"/>
                </a:solidFill>
                <a:latin typeface="Yu Gothic" pitchFamily="34" charset="0"/>
                <a:ea typeface="Yu Gothic" pitchFamily="34" charset="-122"/>
                <a:cs typeface="Yu Gothic" pitchFamily="34" charset="-120"/>
              </a:rPr>
              <a:t>鍵が開く</a:t>
            </a:r>
            <a:endParaRPr lang="en-US" sz="850" dirty="0"/>
          </a:p>
        </p:txBody>
      </p:sp>
      <p:sp>
        <p:nvSpPr>
          <p:cNvPr id="164" name="Text 162"/>
          <p:cNvSpPr txBox="1"/>
          <p:nvPr/>
        </p:nvSpPr>
        <p:spPr>
          <a:xfrm>
            <a:off x="6070092" y="9077706"/>
            <a:ext cx="915924" cy="142240"/>
          </a:xfrm>
          <a:prstGeom prst="rect">
            <a:avLst/>
          </a:prstGeom>
          <a:noFill/>
          <a:ln/>
        </p:spPr>
        <p:txBody>
          <a:bodyPr wrap="square" lIns="0" tIns="0" rIns="0" bIns="0" rtlCol="0" anchor="t"/>
          <a:lstStyle/>
          <a:p>
            <a:pPr algn="ctr" indent="0" marL="0">
              <a:buNone/>
            </a:pPr>
            <a:r>
              <a:rPr lang="en-US" sz="700" dirty="0">
                <a:solidFill>
                  <a:srgbClr val="51606B"/>
                </a:solidFill>
                <a:latin typeface="Yu Gothic" pitchFamily="34" charset="0"/>
                <a:ea typeface="Yu Gothic" pitchFamily="34" charset="-122"/>
                <a:cs typeface="Yu Gothic" pitchFamily="34" charset="-120"/>
              </a:rPr>
              <a:t>The door unlocks</a:t>
            </a:r>
            <a:endParaRPr lang="en-US" sz="700" dirty="0"/>
          </a:p>
        </p:txBody>
      </p:sp>
      <p:sp>
        <p:nvSpPr>
          <p:cNvPr id="165" name="カード4のお願い"/>
          <p:cNvSpPr txBox="1"/>
          <p:nvPr/>
        </p:nvSpPr>
        <p:spPr>
          <a:xfrm>
            <a:off x="4101084" y="9249156"/>
            <a:ext cx="2912364" cy="365760"/>
          </a:xfrm>
          <a:prstGeom prst="rect">
            <a:avLst/>
          </a:prstGeom>
          <a:noFill/>
          <a:ln/>
        </p:spPr>
        <p:txBody>
          <a:bodyPr wrap="square" lIns="0" tIns="0" rIns="0" bIns="0" rtlCol="0" anchor="ctr"/>
          <a:lstStyle/>
          <a:p>
            <a:pPr algn="ctr" indent="0" marL="0">
              <a:buNone/>
            </a:pPr>
            <a:r>
              <a:rPr lang="en-US" sz="1050" b="1" dirty="0">
                <a:solidFill>
                  <a:srgbClr val="1C232B"/>
                </a:solidFill>
                <a:latin typeface="Yu Gothic" pitchFamily="34" charset="0"/>
                <a:ea typeface="Yu Gothic" pitchFamily="34" charset="-122"/>
                <a:cs typeface="Yu Gothic" pitchFamily="34" charset="-120"/>
              </a:rPr>
              <a:t>ほかの方に教えないでください</a:t>
            </a:r>
            <a:endParaRPr lang="en-US" sz="1050" dirty="0"/>
          </a:p>
          <a:p>
            <a:pPr algn="ctr" indent="0" marL="0">
              <a:buNone/>
            </a:pPr>
            <a:r>
              <a:rPr lang="en-US" sz="850" dirty="0">
                <a:solidFill>
                  <a:srgbClr val="51606B"/>
                </a:solidFill>
                <a:latin typeface="Yu Gothic" pitchFamily="34" charset="0"/>
                <a:ea typeface="Yu Gothic" pitchFamily="34" charset="-122"/>
                <a:cs typeface="Yu Gothic" pitchFamily="34" charset="-120"/>
              </a:rPr>
              <a:t>Do not share this code with anyone.</a:t>
            </a:r>
            <a:endParaRPr lang="en-US" sz="1050" dirty="0"/>
          </a:p>
        </p:txBody>
      </p:sp>
      <p:sp>
        <p:nvSpPr>
          <p:cNvPr id="166" name="カード4の連絡先の囲み"/>
          <p:cNvSpPr/>
          <p:nvPr/>
        </p:nvSpPr>
        <p:spPr>
          <a:xfrm>
            <a:off x="4027932" y="9756648"/>
            <a:ext cx="3058668" cy="457200"/>
          </a:xfrm>
          <a:prstGeom prst="roundRect">
            <a:avLst>
              <a:gd name="adj" fmla="val 16000"/>
            </a:avLst>
          </a:prstGeom>
          <a:solidFill>
            <a:srgbClr val="FFF4E0"/>
          </a:solidFill>
          <a:ln w="12700">
            <a:solidFill>
              <a:srgbClr val="E0A040"/>
            </a:solidFill>
            <a:prstDash val="solid"/>
          </a:ln>
        </p:spPr>
      </p:sp>
      <p:sp>
        <p:nvSpPr>
          <p:cNvPr id="167" name="カード4の連絡先"/>
          <p:cNvSpPr txBox="1"/>
          <p:nvPr/>
        </p:nvSpPr>
        <p:spPr>
          <a:xfrm>
            <a:off x="4101084" y="9802368"/>
            <a:ext cx="2912364" cy="365760"/>
          </a:xfrm>
          <a:prstGeom prst="rect">
            <a:avLst/>
          </a:prstGeom>
          <a:noFill/>
          <a:ln/>
        </p:spPr>
        <p:txBody>
          <a:bodyPr wrap="square" lIns="0" tIns="0" rIns="0" bIns="0" rtlCol="0" anchor="ctr"/>
          <a:lstStyle/>
          <a:p>
            <a:pPr algn="ctr" indent="0" marL="0">
              <a:buNone/>
            </a:pPr>
            <a:r>
              <a:rPr lang="en-US" sz="900" dirty="0">
                <a:solidFill>
                  <a:srgbClr val="51606B"/>
                </a:solidFill>
                <a:latin typeface="Yu Gothic" pitchFamily="34" charset="0"/>
                <a:ea typeface="Yu Gothic" pitchFamily="34" charset="-122"/>
                <a:cs typeface="Yu Gothic" pitchFamily="34" charset="-120"/>
              </a:rPr>
              <a:t>お困りのとき / Help：</a:t>
            </a:r>
            <a:pPr algn="ctr" indent="0" marL="0">
              <a:buNone/>
            </a:pPr>
            <a:r>
              <a:rPr lang="en-US" sz="1200" b="1" dirty="0">
                <a:solidFill>
                  <a:srgbClr val="1C232B"/>
                </a:solidFill>
                <a:latin typeface="Yu Gothic" pitchFamily="34" charset="0"/>
                <a:ea typeface="Yu Gothic" pitchFamily="34" charset="-122"/>
                <a:cs typeface="Yu Gothic" pitchFamily="34" charset="-120"/>
              </a:rPr>
              <a:t>【電話番号】</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スマートロックに変わりますのお知らせ（500i）</dc:title>
  <dc:subject>PptxGenJS Presentation</dc:subject>
  <dc:creator>RemoteLOCK サポート</dc:creator>
  <cp:lastModifiedBy>RemoteLOCK サポート</cp:lastModifiedBy>
  <cp:revision>1</cp:revision>
  <dcterms:created xsi:type="dcterms:W3CDTF">2026-10-10T23:49:25Z</dcterms:created>
  <dcterms:modified xsi:type="dcterms:W3CDTF">2026-10-10T23:49:25Z</dcterms:modified>
</cp:coreProperties>
</file>