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】の中を書き換えてから印刷してください。スタッフや管理人の方の手元（事務室・フロントの裏など）に置く面です。ゲストの目に触れる場所には貼らないでください。
2枚目の「このカードを置く前に」を先に済ませておくと、書き込む内容がそろいます。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1枚目のカードに書き込む内容を決めるための面です。決めたら、1枚目の【 】に書き込んでください。この面は手元に残しておいてもかまいません。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11480" y="365760"/>
            <a:ext cx="6739128" cy="1143000"/>
          </a:xfrm>
          <a:prstGeom prst="roundRect">
            <a:avLst>
              <a:gd name="adj" fmla="val 128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685800" y="438912"/>
            <a:ext cx="61904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扉が開かないとき</a:t>
            </a:r>
            <a:endParaRPr lang="en-US" sz="3000" dirty="0"/>
          </a:p>
        </p:txBody>
      </p:sp>
      <p:sp>
        <p:nvSpPr>
          <p:cNvPr id="4" name="見出しの説明"/>
          <p:cNvSpPr txBox="1"/>
          <p:nvPr/>
        </p:nvSpPr>
        <p:spPr>
          <a:xfrm>
            <a:off x="685800" y="1051560"/>
            <a:ext cx="6190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スタッフ・管理人用　｜　まず、扉の前で起きていることを確かめてください</a:t>
            </a:r>
            <a:endParaRPr lang="en-US" sz="1300" dirty="0"/>
          </a:p>
        </p:txBody>
      </p:sp>
      <p:sp>
        <p:nvSpPr>
          <p:cNvPr id="5" name="列の見出し"/>
          <p:cNvSpPr txBox="1"/>
          <p:nvPr/>
        </p:nvSpPr>
        <p:spPr>
          <a:xfrm>
            <a:off x="411480" y="1627632"/>
            <a:ext cx="6739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扉の前で起きていること</a:t>
            </a:r>
            <a:pPr indent="0" marL="0"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　　　　　　　　　　　すること</a:t>
            </a:r>
            <a:endParaRPr lang="en-US" sz="1200" dirty="0"/>
          </a:p>
        </p:txBody>
      </p:sp>
      <p:sp>
        <p:nvSpPr>
          <p:cNvPr id="6" name="症状1の囲み"/>
          <p:cNvSpPr/>
          <p:nvPr/>
        </p:nvSpPr>
        <p:spPr>
          <a:xfrm>
            <a:off x="411480" y="1938528"/>
            <a:ext cx="2331720" cy="1691640"/>
          </a:xfrm>
          <a:prstGeom prst="roundRect">
            <a:avLst>
              <a:gd name="adj" fmla="val 540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7" name="症状1の記号"/>
          <p:cNvSpPr/>
          <p:nvPr/>
        </p:nvSpPr>
        <p:spPr>
          <a:xfrm>
            <a:off x="521208" y="2066544"/>
            <a:ext cx="384048" cy="384048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1208" y="20665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</a:t>
            </a:r>
            <a:endParaRPr lang="en-US" sz="1600" dirty="0"/>
          </a:p>
        </p:txBody>
      </p:sp>
      <p:sp>
        <p:nvSpPr>
          <p:cNvPr id="9" name="症状1"/>
          <p:cNvSpPr txBox="1"/>
          <p:nvPr/>
        </p:nvSpPr>
        <p:spPr>
          <a:xfrm>
            <a:off x="978408" y="2029968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ボタンを押しても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光らない・音もしない</a:t>
            </a:r>
            <a:endParaRPr lang="en-US" sz="1250" dirty="0"/>
          </a:p>
        </p:txBody>
      </p:sp>
      <p:sp>
        <p:nvSpPr>
          <p:cNvPr id="10" name="症状1の原因"/>
          <p:cNvSpPr txBox="1"/>
          <p:nvPr/>
        </p:nvSpPr>
        <p:spPr>
          <a:xfrm>
            <a:off x="548640" y="2651760"/>
            <a:ext cx="20574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電池が切れています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798064" y="2674620"/>
            <a:ext cx="219456" cy="219456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2" name="対応1の囲み"/>
          <p:cNvSpPr/>
          <p:nvPr/>
        </p:nvSpPr>
        <p:spPr>
          <a:xfrm>
            <a:off x="3063240" y="1938528"/>
            <a:ext cx="4087368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13" name="対応1"/>
          <p:cNvSpPr txBox="1"/>
          <p:nvPr/>
        </p:nvSpPr>
        <p:spPr>
          <a:xfrm>
            <a:off x="3200400" y="2029968"/>
            <a:ext cx="381304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物理鍵で開ける（保管場所：【　　　　　　】）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9j・900j・8j系・E06系は、本体の下の端子に新品の9V電池をつなぐと、一時的に動かせます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どちらもできないときは、鍵屋さんに解錠を頼む（下の連絡先）</a:t>
            </a:r>
            <a:endParaRPr lang="en-US" sz="115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C039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開けたら、電池を交換してください</a:t>
            </a:r>
            <a:endParaRPr lang="en-US" sz="1150" dirty="0"/>
          </a:p>
        </p:txBody>
      </p:sp>
      <p:sp>
        <p:nvSpPr>
          <p:cNvPr id="14" name="症状2の囲み"/>
          <p:cNvSpPr/>
          <p:nvPr/>
        </p:nvSpPr>
        <p:spPr>
          <a:xfrm>
            <a:off x="411480" y="3767328"/>
            <a:ext cx="2331720" cy="1600200"/>
          </a:xfrm>
          <a:prstGeom prst="roundRect">
            <a:avLst>
              <a:gd name="adj" fmla="val 5714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5" name="症状2の記号"/>
          <p:cNvSpPr/>
          <p:nvPr/>
        </p:nvSpPr>
        <p:spPr>
          <a:xfrm>
            <a:off x="521208" y="3895344"/>
            <a:ext cx="384048" cy="384048"/>
          </a:xfrm>
          <a:prstGeom prst="ellipse">
            <a:avLst/>
          </a:prstGeom>
          <a:solidFill>
            <a:srgbClr val="E08A00"/>
          </a:solidFill>
          <a:ln w="12700">
            <a:solidFill>
              <a:srgbClr val="E08A0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21208" y="38953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</a:t>
            </a:r>
            <a:endParaRPr lang="en-US" sz="1600" dirty="0"/>
          </a:p>
        </p:txBody>
      </p:sp>
      <p:sp>
        <p:nvSpPr>
          <p:cNvPr id="17" name="症状2"/>
          <p:cNvSpPr txBox="1"/>
          <p:nvPr/>
        </p:nvSpPr>
        <p:spPr>
          <a:xfrm>
            <a:off x="978408" y="3858768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光る・音はするが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開かない（赤く光る）</a:t>
            </a:r>
            <a:endParaRPr lang="en-US" sz="1250" dirty="0"/>
          </a:p>
        </p:txBody>
      </p:sp>
      <p:sp>
        <p:nvSpPr>
          <p:cNvPr id="18" name="症状2の原因"/>
          <p:cNvSpPr txBox="1"/>
          <p:nvPr/>
        </p:nvSpPr>
        <p:spPr>
          <a:xfrm>
            <a:off x="548640" y="4480560"/>
            <a:ext cx="2057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番号が違う・期間が終わっている・まだ本体に届いていない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98064" y="4457700"/>
            <a:ext cx="219456" cy="219456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0" name="対応2の囲み"/>
          <p:cNvSpPr/>
          <p:nvPr/>
        </p:nvSpPr>
        <p:spPr>
          <a:xfrm>
            <a:off x="3063240" y="3767328"/>
            <a:ext cx="4087368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E08A00"/>
            </a:solidFill>
            <a:prstDash val="solid"/>
          </a:ln>
        </p:spPr>
      </p:sp>
      <p:sp>
        <p:nvSpPr>
          <p:cNvPr id="21" name="対応2"/>
          <p:cNvSpPr txBox="1"/>
          <p:nvPr/>
        </p:nvSpPr>
        <p:spPr>
          <a:xfrm>
            <a:off x="3200400" y="3858768"/>
            <a:ext cx="381304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クラウド管理画面で、その方の番号と期間を確かめる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急ぐときは、緊急用の番号を伝える（知っている人：【　　　】）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新しく作った番号は、本体を一度操作すると1分ほどで届きます</a:t>
            </a:r>
            <a:endParaRPr lang="en-US" sz="1150" dirty="0"/>
          </a:p>
        </p:txBody>
      </p:sp>
      <p:sp>
        <p:nvSpPr>
          <p:cNvPr id="22" name="症状3の囲み"/>
          <p:cNvSpPr/>
          <p:nvPr/>
        </p:nvSpPr>
        <p:spPr>
          <a:xfrm>
            <a:off x="411480" y="5504688"/>
            <a:ext cx="2331720" cy="1371600"/>
          </a:xfrm>
          <a:prstGeom prst="roundRect">
            <a:avLst>
              <a:gd name="adj" fmla="val 6667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23" name="症状3の記号"/>
          <p:cNvSpPr/>
          <p:nvPr/>
        </p:nvSpPr>
        <p:spPr>
          <a:xfrm>
            <a:off x="521208" y="5632704"/>
            <a:ext cx="384048" cy="384048"/>
          </a:xfrm>
          <a:prstGeom prst="ellipse">
            <a:avLst/>
          </a:prstGeom>
          <a:solidFill>
            <a:srgbClr val="036297"/>
          </a:solidFill>
          <a:ln w="12700">
            <a:solidFill>
              <a:srgbClr val="036297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1208" y="56327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</a:t>
            </a:r>
            <a:endParaRPr lang="en-US" sz="1600" dirty="0"/>
          </a:p>
        </p:txBody>
      </p:sp>
      <p:sp>
        <p:nvSpPr>
          <p:cNvPr id="25" name="症状3"/>
          <p:cNvSpPr txBox="1"/>
          <p:nvPr/>
        </p:nvSpPr>
        <p:spPr>
          <a:xfrm>
            <a:off x="978408" y="5596128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音はするが、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かんぬきが動かない</a:t>
            </a:r>
            <a:endParaRPr lang="en-US" sz="1250" dirty="0"/>
          </a:p>
        </p:txBody>
      </p:sp>
      <p:sp>
        <p:nvSpPr>
          <p:cNvPr id="26" name="症状3の原因"/>
          <p:cNvSpPr txBox="1"/>
          <p:nvPr/>
        </p:nvSpPr>
        <p:spPr>
          <a:xfrm>
            <a:off x="548640" y="6217920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本体が覚えている解錠の位置がずれています。かんぬきが逆に動く（解錠のつもりが施錠される）ときも同じです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98064" y="6080760"/>
            <a:ext cx="219456" cy="219456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8" name="対応3の囲み"/>
          <p:cNvSpPr/>
          <p:nvPr/>
        </p:nvSpPr>
        <p:spPr>
          <a:xfrm>
            <a:off x="3063240" y="5504688"/>
            <a:ext cx="4087368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9050">
            <a:solidFill>
              <a:srgbClr val="036297"/>
            </a:solidFill>
            <a:prstDash val="solid"/>
          </a:ln>
        </p:spPr>
      </p:sp>
      <p:sp>
        <p:nvSpPr>
          <p:cNvPr id="29" name="対応3"/>
          <p:cNvSpPr txBox="1"/>
          <p:nvPr/>
        </p:nvSpPr>
        <p:spPr>
          <a:xfrm>
            <a:off x="3200400" y="5596128"/>
            <a:ext cx="3813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管理者に連絡し、解錠の位置を覚えさせ直す（700i にはこの操作はありません）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手順は、記事「扉が開かないときの対処」にあります</a:t>
            </a:r>
            <a:endParaRPr lang="en-US" sz="1150" dirty="0"/>
          </a:p>
        </p:txBody>
      </p:sp>
      <p:sp>
        <p:nvSpPr>
          <p:cNvPr id="30" name="症状4の囲み"/>
          <p:cNvSpPr/>
          <p:nvPr/>
        </p:nvSpPr>
        <p:spPr>
          <a:xfrm>
            <a:off x="411480" y="7013448"/>
            <a:ext cx="2331720" cy="1188720"/>
          </a:xfrm>
          <a:prstGeom prst="roundRect">
            <a:avLst>
              <a:gd name="adj" fmla="val 7692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31" name="症状4の記号"/>
          <p:cNvSpPr/>
          <p:nvPr/>
        </p:nvSpPr>
        <p:spPr>
          <a:xfrm>
            <a:off x="521208" y="7141464"/>
            <a:ext cx="384048" cy="384048"/>
          </a:xfrm>
          <a:prstGeom prst="ellipse">
            <a:avLst/>
          </a:prstGeom>
          <a:solidFill>
            <a:srgbClr val="6B747B"/>
          </a:solidFill>
          <a:ln w="12700">
            <a:solidFill>
              <a:srgbClr val="6B747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21208" y="71414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</a:t>
            </a:r>
            <a:endParaRPr lang="en-US" sz="1600" dirty="0"/>
          </a:p>
        </p:txBody>
      </p:sp>
      <p:sp>
        <p:nvSpPr>
          <p:cNvPr id="33" name="症状4"/>
          <p:cNvSpPr txBox="1"/>
          <p:nvPr/>
        </p:nvSpPr>
        <p:spPr>
          <a:xfrm>
            <a:off x="978408" y="7104888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解錠の音はするが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扉が動かない</a:t>
            </a:r>
            <a:endParaRPr lang="en-US" sz="1250" dirty="0"/>
          </a:p>
        </p:txBody>
      </p:sp>
      <p:sp>
        <p:nvSpPr>
          <p:cNvPr id="34" name="症状4の原因"/>
          <p:cNvSpPr txBox="1"/>
          <p:nvPr/>
        </p:nvSpPr>
        <p:spPr>
          <a:xfrm>
            <a:off x="548640" y="7726680"/>
            <a:ext cx="2057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かんぬきが枠に当たっている（半ドア）か、錠前まわりの不具合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98064" y="7498080"/>
            <a:ext cx="219456" cy="219456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6" name="対応4の囲み"/>
          <p:cNvSpPr/>
          <p:nvPr/>
        </p:nvSpPr>
        <p:spPr>
          <a:xfrm>
            <a:off x="3063240" y="7013448"/>
            <a:ext cx="408736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9050">
            <a:solidFill>
              <a:srgbClr val="6B747B"/>
            </a:solidFill>
            <a:prstDash val="solid"/>
          </a:ln>
        </p:spPr>
      </p:sp>
      <p:sp>
        <p:nvSpPr>
          <p:cNvPr id="37" name="対応4"/>
          <p:cNvSpPr txBox="1"/>
          <p:nvPr/>
        </p:nvSpPr>
        <p:spPr>
          <a:xfrm>
            <a:off x="3200400" y="7104888"/>
            <a:ext cx="38130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扉を無理に引いたり押したりしない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管理者に連絡する</a:t>
            </a:r>
            <a:endParaRPr lang="en-US" sz="1150" dirty="0"/>
          </a:p>
        </p:txBody>
      </p:sp>
      <p:sp>
        <p:nvSpPr>
          <p:cNvPr id="38" name="連絡先の囲み"/>
          <p:cNvSpPr/>
          <p:nvPr/>
        </p:nvSpPr>
        <p:spPr>
          <a:xfrm>
            <a:off x="411480" y="8385048"/>
            <a:ext cx="6739128" cy="1984248"/>
          </a:xfrm>
          <a:prstGeom prst="roundRect">
            <a:avLst>
              <a:gd name="adj" fmla="val 6452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39" name="連絡先の見出し"/>
          <p:cNvSpPr txBox="1"/>
          <p:nvPr/>
        </p:nvSpPr>
        <p:spPr>
          <a:xfrm>
            <a:off x="640080" y="847648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連絡先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640080" y="882396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管理者</a:t>
            </a:r>
            <a:endParaRPr lang="en-US" sz="1200" dirty="0"/>
          </a:p>
        </p:txBody>
      </p:sp>
      <p:sp>
        <p:nvSpPr>
          <p:cNvPr id="41" name="連絡先1"/>
          <p:cNvSpPr txBox="1"/>
          <p:nvPr/>
        </p:nvSpPr>
        <p:spPr>
          <a:xfrm>
            <a:off x="2743200" y="8823960"/>
            <a:ext cx="41788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【名前】　電話：【電話番号】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640080" y="9153144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鍵屋さん（夜間・休日）</a:t>
            </a:r>
            <a:endParaRPr lang="en-US" sz="1200" dirty="0"/>
          </a:p>
        </p:txBody>
      </p:sp>
      <p:sp>
        <p:nvSpPr>
          <p:cNvPr id="43" name="連絡先2"/>
          <p:cNvSpPr txBox="1"/>
          <p:nvPr/>
        </p:nvSpPr>
        <p:spPr>
          <a:xfrm>
            <a:off x="2743200" y="9153144"/>
            <a:ext cx="41788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【店名】　電話：【電話番号】</a:t>
            </a:r>
            <a:endParaRPr lang="en-US" sz="1300" dirty="0"/>
          </a:p>
        </p:txBody>
      </p:sp>
      <p:sp>
        <p:nvSpPr>
          <p:cNvPr id="44" name="Text 42"/>
          <p:cNvSpPr txBox="1"/>
          <p:nvPr/>
        </p:nvSpPr>
        <p:spPr>
          <a:xfrm>
            <a:off x="640080" y="948232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RemoteLOCK サポート</a:t>
            </a:r>
            <a:endParaRPr lang="en-US" sz="1200" dirty="0"/>
          </a:p>
        </p:txBody>
      </p:sp>
      <p:sp>
        <p:nvSpPr>
          <p:cNvPr id="45" name="連絡先3"/>
          <p:cNvSpPr txBox="1"/>
          <p:nvPr/>
        </p:nvSpPr>
        <p:spPr>
          <a:xfrm>
            <a:off x="2743200" y="9482328"/>
            <a:ext cx="41788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平日 9:00〜17:00　お問い合わせフォームから</a:t>
            </a:r>
            <a:endParaRPr lang="en-US" sz="1300" dirty="0"/>
          </a:p>
        </p:txBody>
      </p:sp>
      <p:sp>
        <p:nvSpPr>
          <p:cNvPr id="46" name="注意"/>
          <p:cNvSpPr txBox="1"/>
          <p:nvPr/>
        </p:nvSpPr>
        <p:spPr>
          <a:xfrm>
            <a:off x="640080" y="10040112"/>
            <a:ext cx="6281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暗証番号・緊急用の番号・プログラミングコードは、このカードに書かないでください。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見出しの囲み"/>
          <p:cNvSpPr/>
          <p:nvPr/>
        </p:nvSpPr>
        <p:spPr>
          <a:xfrm>
            <a:off x="411480" y="365760"/>
            <a:ext cx="6739128" cy="1143000"/>
          </a:xfrm>
          <a:prstGeom prst="roundRect">
            <a:avLst>
              <a:gd name="adj" fmla="val 12800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3" name="見出し"/>
          <p:cNvSpPr txBox="1"/>
          <p:nvPr/>
        </p:nvSpPr>
        <p:spPr>
          <a:xfrm>
            <a:off x="685800" y="438912"/>
            <a:ext cx="61904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このカードを置く前に</a:t>
            </a:r>
            <a:endParaRPr lang="en-US" sz="3000" dirty="0"/>
          </a:p>
        </p:txBody>
      </p:sp>
      <p:sp>
        <p:nvSpPr>
          <p:cNvPr id="4" name="見出しの説明"/>
          <p:cNvSpPr txBox="1"/>
          <p:nvPr/>
        </p:nvSpPr>
        <p:spPr>
          <a:xfrm>
            <a:off x="685800" y="1051560"/>
            <a:ext cx="61904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開かないときに慌てないよう、次のことを決めて書き込んでおいてください</a:t>
            </a:r>
            <a:endParaRPr lang="en-US" sz="1300" dirty="0"/>
          </a:p>
        </p:txBody>
      </p:sp>
      <p:sp>
        <p:nvSpPr>
          <p:cNvPr id="5" name="準備1の囲み"/>
          <p:cNvSpPr/>
          <p:nvPr/>
        </p:nvSpPr>
        <p:spPr>
          <a:xfrm>
            <a:off x="411480" y="1783080"/>
            <a:ext cx="6739128" cy="1572768"/>
          </a:xfrm>
          <a:prstGeom prst="roundRect">
            <a:avLst>
              <a:gd name="adj" fmla="val 5814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6" name="準備1のチェック欄"/>
          <p:cNvSpPr/>
          <p:nvPr/>
        </p:nvSpPr>
        <p:spPr>
          <a:xfrm>
            <a:off x="612648" y="1984248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7" name="準備1"/>
          <p:cNvSpPr txBox="1"/>
          <p:nvPr/>
        </p:nvSpPr>
        <p:spPr>
          <a:xfrm>
            <a:off x="1051560" y="1920240"/>
            <a:ext cx="5916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物理鍵の保管場所を決める</a:t>
            </a:r>
            <a:endParaRPr lang="en-US" sz="1500" dirty="0"/>
          </a:p>
        </p:txBody>
      </p:sp>
      <p:sp>
        <p:nvSpPr>
          <p:cNvPr id="8" name="準備1の説明"/>
          <p:cNvSpPr txBox="1"/>
          <p:nvPr/>
        </p:nvSpPr>
        <p:spPr>
          <a:xfrm>
            <a:off x="1051560" y="2313432"/>
            <a:ext cx="5916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電池が切れると、室内にある鍵は取り出せません。室内には置かないでください。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283464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保管場所：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331720" y="3154680"/>
            <a:ext cx="4544568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1" name="準備2の囲み"/>
          <p:cNvSpPr/>
          <p:nvPr/>
        </p:nvSpPr>
        <p:spPr>
          <a:xfrm>
            <a:off x="411480" y="3493008"/>
            <a:ext cx="6739128" cy="1572768"/>
          </a:xfrm>
          <a:prstGeom prst="roundRect">
            <a:avLst>
              <a:gd name="adj" fmla="val 5814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2" name="準備2のチェック欄"/>
          <p:cNvSpPr/>
          <p:nvPr/>
        </p:nvSpPr>
        <p:spPr>
          <a:xfrm>
            <a:off x="612648" y="3694176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13" name="準備2"/>
          <p:cNvSpPr txBox="1"/>
          <p:nvPr/>
        </p:nvSpPr>
        <p:spPr>
          <a:xfrm>
            <a:off x="1051560" y="3630168"/>
            <a:ext cx="5916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9V電池を用意する（9j・900j・8j系・E06系）</a:t>
            </a:r>
            <a:endParaRPr lang="en-US" sz="1500" dirty="0"/>
          </a:p>
        </p:txBody>
      </p:sp>
      <p:sp>
        <p:nvSpPr>
          <p:cNvPr id="14" name="準備2の説明"/>
          <p:cNvSpPr txBox="1"/>
          <p:nvPr/>
        </p:nvSpPr>
        <p:spPr>
          <a:xfrm>
            <a:off x="1051560" y="4023360"/>
            <a:ext cx="5916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新品のアルカリ電池を使います。一度使った電池や、マンガン電池は使えません。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4544568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保管場所：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331720" y="4864608"/>
            <a:ext cx="4544568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7" name="準備3の囲み"/>
          <p:cNvSpPr/>
          <p:nvPr/>
        </p:nvSpPr>
        <p:spPr>
          <a:xfrm>
            <a:off x="411480" y="5202936"/>
            <a:ext cx="6739128" cy="1572768"/>
          </a:xfrm>
          <a:prstGeom prst="roundRect">
            <a:avLst>
              <a:gd name="adj" fmla="val 5814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18" name="準備3のチェック欄"/>
          <p:cNvSpPr/>
          <p:nvPr/>
        </p:nvSpPr>
        <p:spPr>
          <a:xfrm>
            <a:off x="612648" y="5404104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19" name="準備3"/>
          <p:cNvSpPr txBox="1"/>
          <p:nvPr/>
        </p:nvSpPr>
        <p:spPr>
          <a:xfrm>
            <a:off x="1051560" y="5340096"/>
            <a:ext cx="5916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緊急用の番号を作り、知っている人を決める</a:t>
            </a:r>
            <a:endParaRPr lang="en-US" sz="1500" dirty="0"/>
          </a:p>
        </p:txBody>
      </p:sp>
      <p:sp>
        <p:nvSpPr>
          <p:cNvPr id="20" name="準備3の説明"/>
          <p:cNvSpPr txBox="1"/>
          <p:nvPr/>
        </p:nvSpPr>
        <p:spPr>
          <a:xfrm>
            <a:off x="1051560" y="5733288"/>
            <a:ext cx="5916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一度本体に届いていれば、通信が途切れていても開けられます。番号そのものはここに書かないでください。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6254496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知っている人：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331720" y="6574536"/>
            <a:ext cx="4544568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23" name="準備4の囲み"/>
          <p:cNvSpPr/>
          <p:nvPr/>
        </p:nvSpPr>
        <p:spPr>
          <a:xfrm>
            <a:off x="411480" y="6912864"/>
            <a:ext cx="6739128" cy="1572768"/>
          </a:xfrm>
          <a:prstGeom prst="roundRect">
            <a:avLst>
              <a:gd name="adj" fmla="val 5814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24" name="準備4のチェック欄"/>
          <p:cNvSpPr/>
          <p:nvPr/>
        </p:nvSpPr>
        <p:spPr>
          <a:xfrm>
            <a:off x="612648" y="7114032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25" name="準備4"/>
          <p:cNvSpPr txBox="1"/>
          <p:nvPr/>
        </p:nvSpPr>
        <p:spPr>
          <a:xfrm>
            <a:off x="1051560" y="7050024"/>
            <a:ext cx="5916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電池の残量のお知らせを受け取る人を決める</a:t>
            </a:r>
            <a:endParaRPr lang="en-US" sz="1500" dirty="0"/>
          </a:p>
        </p:txBody>
      </p:sp>
      <p:sp>
        <p:nvSpPr>
          <p:cNvPr id="26" name="準備4の説明"/>
          <p:cNvSpPr txBox="1"/>
          <p:nvPr/>
        </p:nvSpPr>
        <p:spPr>
          <a:xfrm>
            <a:off x="1051560" y="7443216"/>
            <a:ext cx="5916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残量が減るとクラウド管理画面でお知らせし、メールで知らせる設定もできます。通知が出たら早めに交換してください。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1051560" y="7964424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受け取る人：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331720" y="8284464"/>
            <a:ext cx="4544568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29" name="準備5の囲み"/>
          <p:cNvSpPr/>
          <p:nvPr/>
        </p:nvSpPr>
        <p:spPr>
          <a:xfrm>
            <a:off x="411480" y="8622792"/>
            <a:ext cx="6739128" cy="1572768"/>
          </a:xfrm>
          <a:prstGeom prst="roundRect">
            <a:avLst>
              <a:gd name="adj" fmla="val 5814"/>
            </a:avLst>
          </a:prstGeom>
          <a:solidFill>
            <a:srgbClr val="F3F7FA"/>
          </a:solidFill>
          <a:ln w="12700">
            <a:solidFill>
              <a:srgbClr val="F3F7FA"/>
            </a:solidFill>
            <a:prstDash val="solid"/>
          </a:ln>
        </p:spPr>
      </p:sp>
      <p:sp>
        <p:nvSpPr>
          <p:cNvPr id="30" name="準備5のチェック欄"/>
          <p:cNvSpPr/>
          <p:nvPr/>
        </p:nvSpPr>
        <p:spPr>
          <a:xfrm>
            <a:off x="612648" y="8823960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31" name="準備5"/>
          <p:cNvSpPr txBox="1"/>
          <p:nvPr/>
        </p:nvSpPr>
        <p:spPr>
          <a:xfrm>
            <a:off x="1051560" y="8759952"/>
            <a:ext cx="5916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夜間・休日も受け付ける鍵屋さんを調べておく</a:t>
            </a:r>
            <a:endParaRPr lang="en-US" sz="1500" dirty="0"/>
          </a:p>
        </p:txBody>
      </p:sp>
      <p:sp>
        <p:nvSpPr>
          <p:cNvPr id="32" name="準備5の説明"/>
          <p:cNvSpPr txBox="1"/>
          <p:nvPr/>
        </p:nvSpPr>
        <p:spPr>
          <a:xfrm>
            <a:off x="1051560" y="9153144"/>
            <a:ext cx="5916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物理鍵も9V電池も使えないときは、鍵屋さんに解錠を頼みます。費用は実費です。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1051560" y="9674352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2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店名・電話：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331720" y="9994392"/>
            <a:ext cx="4544568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扉が開かないときの対応カード</dc:title>
  <dc:subject>PptxGenJS Presentation</dc:subject>
  <dc:creator>RemoteLOCK サポート</dc:creator>
  <cp:lastModifiedBy>RemoteLOCK サポート</cp:lastModifiedBy>
  <cp:revision>1</cp:revision>
  <dcterms:created xsi:type="dcterms:W3CDTF">2026-10-11T07:27:19Z</dcterms:created>
  <dcterms:modified xsi:type="dcterms:W3CDTF">2026-10-11T07:27:19Z</dcterms:modified>
</cp:coreProperties>
</file>