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社内の検討や、オーナー・本部への説明に使う比較表です。物理鍵・キーボックス・カードキーの列は一般的な特徴なので、いま使っている製品に合わせて書き換えてください。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20040" y="274320"/>
            <a:ext cx="10049256" cy="777240"/>
          </a:xfrm>
          <a:prstGeom prst="rect">
            <a:avLst/>
          </a:prstGeom>
          <a:solidFill>
            <a:srgbClr val="064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01752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lang="ja-JP">
                <a:solidFill>
                  <a:srgbClr val="FFFFFF"/>
                </a:solidFill>
                <a:latin typeface="Yu Gothic"/>
                <a:ea typeface="Yu Gothic"/>
              </a:rPr>
              <a:t>鍵の管理方法の比較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9601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lang="ja-JP">
                <a:solidFill>
                  <a:srgbClr val="D6E6EF"/>
                </a:solidFill>
                <a:latin typeface="Yu Gothic"/>
                <a:ea typeface="Yu Gothic"/>
              </a:rPr>
              <a:t>物理鍵・キーボックス・カードキー（電気錠）・スマートロックの、受け渡し・なくしたとき・記録・管理の違い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0040" y="1188720"/>
          <a:ext cx="10049256" cy="56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2157984"/>
                <a:gridCol w="2157984"/>
                <a:gridCol w="2157984"/>
                <a:gridCol w="2157984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00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/>
                      </a:r>
                    </a:p>
                  </a:txBody>
                  <a:tcPr marL="64008" marR="64008" marT="27432" marB="27432" anchor="ctr">
                    <a:solidFill>
                      <a:srgbClr val="D6E6E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物理鍵</a:t>
                      </a:r>
                    </a:p>
                  </a:txBody>
                  <a:tcPr marL="64008" marR="64008" marT="27432" marB="27432" anchor="ctr">
                    <a:solidFill>
                      <a:srgbClr val="D6E6E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キーボックス</a:t>
                      </a:r>
                    </a:p>
                  </a:txBody>
                  <a:tcPr marL="64008" marR="64008" marT="27432" marB="27432" anchor="ctr">
                    <a:solidFill>
                      <a:srgbClr val="D6E6E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カードキー</a:t>
                      </a:r>
                    </a:p>
                    <a:p>
                      <a:pPr algn="ctr"/>
                      <a:r>
                        <a:rPr sz="115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（電気錠）</a:t>
                      </a:r>
                    </a:p>
                  </a:txBody>
                  <a:tcPr marL="64008" marR="64008" marT="27432" marB="27432" anchor="ctr">
                    <a:solidFill>
                      <a:srgbClr val="D6E6E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1" lang="ja-JP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スマートロック</a:t>
                      </a:r>
                    </a:p>
                    <a:p>
                      <a:pPr algn="ctr"/>
                      <a:r>
                        <a:rPr sz="1150" b="1" lang="ja-JP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（RemoteLOCK）</a:t>
                      </a:r>
                    </a:p>
                  </a:txBody>
                  <a:tcPr marL="64008" marR="64008" marT="27432" marB="27432" anchor="ctr">
                    <a:solidFill>
                      <a:srgbClr val="1E7A4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鍵の受け渡し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手渡しや郵送で、鍵そのものを渡す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箱の暗証番号を伝え、中の鍵を取り出してもらう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カードを渡し、使い終わったら回収する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暗証番号をメールなどで送る。鍵やカードの受け渡しが要らない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なくした・漏れたとき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シリンダーを交換する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箱の番号を変える。中の鍵の合鍵を作られていると防げない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そのカードの登録を消す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番号を変えるか、削除する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期間を決めて使わせる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回収するまで使える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番号を変えるまで使える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システムによって、期間を決められる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開始と終了を決めた番号を出せる。期間が終わると使えなくなる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誰がいつ入ったか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記録は残らない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多くの製品では記録が残らない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システムによって、記録が残る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クラウド管理画面に記録が残る。CSV で取り出せる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離れた場所からの管理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できない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多くの製品では、現地で番号を変える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システムによる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番号の発行・変更・削除を、クラウド管理画面でできる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電源・電池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要らない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多くの製品では要らない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電気錠の配線と電源が要ることが多い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電池で動く機種と、外部電源の機種がある。電池で動く機種は、電池の交換が要る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取り付け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いまの錠前のまま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扉の近くに箱を取り付ける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電気錠と配線の工事が要る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扉に取り付ける工事が要る（施工パートナーに頼める）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l"/>
                      <a:r>
                        <a:rPr sz="1100" b="1" lang="ja-JP">
                          <a:solidFill>
                            <a:srgbClr val="06405A"/>
                          </a:solidFill>
                          <a:latin typeface="Yu Gothic"/>
                          <a:ea typeface="Yu Gothic"/>
                        </a:rPr>
                        <a:t>向いている施設</a:t>
                      </a:r>
                    </a:p>
                  </a:txBody>
                  <a:tcPr marL="64008" marR="64008" marT="27432" marB="27432" anchor="ctr">
                    <a:solidFill>
                      <a:srgbClr val="F3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使う人が少なく、入れ替わりがほとんどない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使う人が少なく、一時的に鍵を受け渡す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大きな建物や、入退室管理の仕組みがすでにある</a:t>
                      </a:r>
                    </a:p>
                  </a:txBody>
                  <a:tcPr marL="64008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 lang="ja-JP">
                          <a:solidFill>
                            <a:srgbClr val="1C232B"/>
                          </a:solidFill>
                          <a:latin typeface="Yu Gothic"/>
                          <a:ea typeface="Yu Gothic"/>
                        </a:rPr>
                        <a:t>使う人の入れ替わりが多い、離れた場所から管理したい</a:t>
                      </a:r>
                    </a:p>
                  </a:txBody>
                  <a:tcPr marL="64008" marR="64008" marT="27432" marB="27432" anchor="ctr">
                    <a:solidFill>
                      <a:srgbClr val="E7F3E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0040" y="6967728"/>
            <a:ext cx="100492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lang="ja-JP">
                <a:solidFill>
                  <a:srgbClr val="51606B"/>
                </a:solidFill>
                <a:latin typeface="Yu Gothic"/>
                <a:ea typeface="Yu Gothic"/>
              </a:rPr>
              <a:t>物理鍵・キーボックス・カードキーは、一般的な特徴です。製品やシステムによって違うことがあります。費用は、扉や工事の内容で変わるため載せていません。　RemoteLOCK の詳しい内容は、ヘルプセンター（remotelocksupport.kke.co.jp）の各記事をご覧ください。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