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notesMasterIdLst>
    <p:notesMasterId r:id="rId4"/>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の中を書き換えてから、印刷して配ったり掲示したりしてください。確定のボタンや閉め方の説明は、施設で使っている機種だけを残して、ほかは消してください。外部電源で動く扉があるときは、「停電したら」の答えを施設の対応に合わせて書き換えて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text in 【 】 before printing. Keep only the lock models used in your facility and delete the others. If some doors run on external power, rewrite the power outage answer to match your facility.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見出しの囲み"/>
          <p:cNvSpPr/>
          <p:nvPr/>
        </p:nvSpPr>
        <p:spPr>
          <a:xfrm>
            <a:off x="411480" y="365760"/>
            <a:ext cx="6739128" cy="1051560"/>
          </a:xfrm>
          <a:prstGeom prst="roundRect">
            <a:avLst>
              <a:gd name="adj" fmla="val 13913"/>
            </a:avLst>
          </a:prstGeom>
          <a:solidFill>
            <a:srgbClr val="06405A"/>
          </a:solidFill>
          <a:ln w="12700">
            <a:solidFill>
              <a:srgbClr val="06405A"/>
            </a:solidFill>
            <a:prstDash val="solid"/>
          </a:ln>
        </p:spPr>
      </p:sp>
      <p:sp>
        <p:nvSpPr>
          <p:cNvPr id="3" name="見出し"/>
          <p:cNvSpPr txBox="1"/>
          <p:nvPr/>
        </p:nvSpPr>
        <p:spPr>
          <a:xfrm>
            <a:off x="685800" y="420624"/>
            <a:ext cx="6190488" cy="566928"/>
          </a:xfrm>
          <a:prstGeom prst="rect">
            <a:avLst/>
          </a:prstGeom>
          <a:noFill/>
          <a:ln/>
        </p:spPr>
        <p:txBody>
          <a:bodyPr wrap="square" lIns="0" tIns="0" rIns="0" bIns="0" rtlCol="0" anchor="ctr"/>
          <a:lstStyle/>
          <a:p>
            <a:pPr algn="ctr" indent="0" marL="0">
              <a:buNone/>
            </a:pPr>
            <a:r>
              <a:rPr lang="en-US" sz="3000" b="1" dirty="0">
                <a:solidFill>
                  <a:srgbClr val="FFFFFF"/>
                </a:solidFill>
                <a:latin typeface="Yu Gothic" pitchFamily="34" charset="0"/>
                <a:ea typeface="Yu Gothic" pitchFamily="34" charset="-122"/>
                <a:cs typeface="Yu Gothic" pitchFamily="34" charset="-120"/>
              </a:rPr>
              <a:t>よくある質問</a:t>
            </a:r>
            <a:endParaRPr lang="en-US" sz="3000" dirty="0"/>
          </a:p>
        </p:txBody>
      </p:sp>
      <p:sp>
        <p:nvSpPr>
          <p:cNvPr id="4" name="見出しの説明"/>
          <p:cNvSpPr txBox="1"/>
          <p:nvPr/>
        </p:nvSpPr>
        <p:spPr>
          <a:xfrm>
            <a:off x="685800" y="978408"/>
            <a:ext cx="6190488" cy="347472"/>
          </a:xfrm>
          <a:prstGeom prst="rect">
            <a:avLst/>
          </a:prstGeom>
          <a:noFill/>
          <a:ln/>
        </p:spPr>
        <p:txBody>
          <a:bodyPr wrap="square" lIns="0" tIns="0" rIns="0" bIns="0" rtlCol="0" anchor="ctr"/>
          <a:lstStyle/>
          <a:p>
            <a:pPr algn="ctr" indent="0" marL="0">
              <a:buNone/>
            </a:pPr>
            <a:r>
              <a:rPr lang="en-US" sz="1300" dirty="0">
                <a:solidFill>
                  <a:srgbClr val="D6E6EF"/>
                </a:solidFill>
                <a:latin typeface="Yu Gothic" pitchFamily="34" charset="0"/>
                <a:ea typeface="Yu Gothic" pitchFamily="34" charset="-122"/>
                <a:cs typeface="Yu Gothic" pitchFamily="34" charset="-120"/>
              </a:rPr>
              <a:t>スマートロックの使い方で困ったときに、まずお読みください</a:t>
            </a:r>
            <a:endParaRPr lang="en-US" sz="1300" dirty="0"/>
          </a:p>
        </p:txBody>
      </p:sp>
      <p:sp>
        <p:nvSpPr>
          <p:cNvPr id="5" name="質問1の囲み"/>
          <p:cNvSpPr/>
          <p:nvPr/>
        </p:nvSpPr>
        <p:spPr>
          <a:xfrm>
            <a:off x="411480" y="1600200"/>
            <a:ext cx="6739128" cy="731520"/>
          </a:xfrm>
          <a:prstGeom prst="roundRect">
            <a:avLst>
              <a:gd name="adj" fmla="val 10000"/>
            </a:avLst>
          </a:prstGeom>
          <a:solidFill>
            <a:srgbClr val="F3F7FA"/>
          </a:solidFill>
          <a:ln w="12700">
            <a:solidFill>
              <a:srgbClr val="C9D3DA"/>
            </a:solidFill>
            <a:prstDash val="solid"/>
          </a:ln>
        </p:spPr>
      </p:sp>
      <p:sp>
        <p:nvSpPr>
          <p:cNvPr id="6" name="質問1の記号"/>
          <p:cNvSpPr/>
          <p:nvPr/>
        </p:nvSpPr>
        <p:spPr>
          <a:xfrm>
            <a:off x="539496" y="1700784"/>
            <a:ext cx="329184" cy="329184"/>
          </a:xfrm>
          <a:prstGeom prst="ellipse">
            <a:avLst/>
          </a:prstGeom>
          <a:solidFill>
            <a:srgbClr val="036297"/>
          </a:solidFill>
          <a:ln w="12700">
            <a:solidFill>
              <a:srgbClr val="036297"/>
            </a:solidFill>
            <a:prstDash val="solid"/>
          </a:ln>
        </p:spPr>
      </p:sp>
      <p:sp>
        <p:nvSpPr>
          <p:cNvPr id="7" name="Text 5"/>
          <p:cNvSpPr txBox="1"/>
          <p:nvPr/>
        </p:nvSpPr>
        <p:spPr>
          <a:xfrm>
            <a:off x="539496" y="1700784"/>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8" name="質問1"/>
          <p:cNvSpPr txBox="1"/>
          <p:nvPr/>
        </p:nvSpPr>
        <p:spPr>
          <a:xfrm>
            <a:off x="978408" y="1682496"/>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番号を忘れてしまいました</a:t>
            </a:r>
            <a:endParaRPr lang="en-US" sz="1350" dirty="0"/>
          </a:p>
        </p:txBody>
      </p:sp>
      <p:sp>
        <p:nvSpPr>
          <p:cNvPr id="9" name="答え1"/>
          <p:cNvSpPr txBox="1"/>
          <p:nvPr/>
        </p:nvSpPr>
        <p:spPr>
          <a:xfrm>
            <a:off x="978408" y="2057400"/>
            <a:ext cx="6007608" cy="201168"/>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下の連絡先にお知らせください。番号は、施設で確かめられます。</a:t>
            </a:r>
            <a:endParaRPr lang="en-US" sz="1100" dirty="0"/>
          </a:p>
        </p:txBody>
      </p:sp>
      <p:sp>
        <p:nvSpPr>
          <p:cNvPr id="10" name="質問2の囲み"/>
          <p:cNvSpPr/>
          <p:nvPr/>
        </p:nvSpPr>
        <p:spPr>
          <a:xfrm>
            <a:off x="411480" y="2423160"/>
            <a:ext cx="6739128" cy="1335024"/>
          </a:xfrm>
          <a:prstGeom prst="roundRect">
            <a:avLst>
              <a:gd name="adj" fmla="val 5479"/>
            </a:avLst>
          </a:prstGeom>
          <a:solidFill>
            <a:srgbClr val="F3F7FA"/>
          </a:solidFill>
          <a:ln w="12700">
            <a:solidFill>
              <a:srgbClr val="C9D3DA"/>
            </a:solidFill>
            <a:prstDash val="solid"/>
          </a:ln>
        </p:spPr>
      </p:sp>
      <p:sp>
        <p:nvSpPr>
          <p:cNvPr id="11" name="質問2の記号"/>
          <p:cNvSpPr/>
          <p:nvPr/>
        </p:nvSpPr>
        <p:spPr>
          <a:xfrm>
            <a:off x="539496" y="2523744"/>
            <a:ext cx="329184" cy="329184"/>
          </a:xfrm>
          <a:prstGeom prst="ellipse">
            <a:avLst/>
          </a:prstGeom>
          <a:solidFill>
            <a:srgbClr val="036297"/>
          </a:solidFill>
          <a:ln w="12700">
            <a:solidFill>
              <a:srgbClr val="036297"/>
            </a:solidFill>
            <a:prstDash val="solid"/>
          </a:ln>
        </p:spPr>
      </p:sp>
      <p:sp>
        <p:nvSpPr>
          <p:cNvPr id="12" name="Text 10"/>
          <p:cNvSpPr txBox="1"/>
          <p:nvPr/>
        </p:nvSpPr>
        <p:spPr>
          <a:xfrm>
            <a:off x="539496" y="2523744"/>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13" name="質問2"/>
          <p:cNvSpPr txBox="1"/>
          <p:nvPr/>
        </p:nvSpPr>
        <p:spPr>
          <a:xfrm>
            <a:off x="978408" y="2505456"/>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番号を押しても開きません</a:t>
            </a:r>
            <a:endParaRPr lang="en-US" sz="1350" dirty="0"/>
          </a:p>
        </p:txBody>
      </p:sp>
      <p:sp>
        <p:nvSpPr>
          <p:cNvPr id="14" name="答え2"/>
          <p:cNvSpPr txBox="1"/>
          <p:nvPr/>
        </p:nvSpPr>
        <p:spPr>
          <a:xfrm>
            <a:off x="978408" y="2880360"/>
            <a:ext cx="6007608" cy="804672"/>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ボタンを1つずつ、ゆっくり押してください。番号のあとに確定のボタン（500i は上の楕円のボタン、700i は ＊、9j・900j・8j系・E06系は ✓）を押すこともあります。赤く光るときは、番号が違う、使える期間・時間の外、番号がまだ本体に届いていない、などが考えられます。光らず音もしないときは、電池が切れています。下の連絡先にお知らせください。</a:t>
            </a:r>
            <a:endParaRPr lang="en-US" sz="1100" dirty="0"/>
          </a:p>
        </p:txBody>
      </p:sp>
      <p:sp>
        <p:nvSpPr>
          <p:cNvPr id="15" name="質問3の囲み"/>
          <p:cNvSpPr/>
          <p:nvPr/>
        </p:nvSpPr>
        <p:spPr>
          <a:xfrm>
            <a:off x="411480" y="3849624"/>
            <a:ext cx="6739128" cy="932688"/>
          </a:xfrm>
          <a:prstGeom prst="roundRect">
            <a:avLst>
              <a:gd name="adj" fmla="val 7843"/>
            </a:avLst>
          </a:prstGeom>
          <a:solidFill>
            <a:srgbClr val="F3F7FA"/>
          </a:solidFill>
          <a:ln w="12700">
            <a:solidFill>
              <a:srgbClr val="C9D3DA"/>
            </a:solidFill>
            <a:prstDash val="solid"/>
          </a:ln>
        </p:spPr>
      </p:sp>
      <p:sp>
        <p:nvSpPr>
          <p:cNvPr id="16" name="質問3の記号"/>
          <p:cNvSpPr/>
          <p:nvPr/>
        </p:nvSpPr>
        <p:spPr>
          <a:xfrm>
            <a:off x="539496" y="3950208"/>
            <a:ext cx="329184" cy="329184"/>
          </a:xfrm>
          <a:prstGeom prst="ellipse">
            <a:avLst/>
          </a:prstGeom>
          <a:solidFill>
            <a:srgbClr val="036297"/>
          </a:solidFill>
          <a:ln w="12700">
            <a:solidFill>
              <a:srgbClr val="036297"/>
            </a:solidFill>
            <a:prstDash val="solid"/>
          </a:ln>
        </p:spPr>
      </p:sp>
      <p:sp>
        <p:nvSpPr>
          <p:cNvPr id="17" name="Text 15"/>
          <p:cNvSpPr txBox="1"/>
          <p:nvPr/>
        </p:nvSpPr>
        <p:spPr>
          <a:xfrm>
            <a:off x="539496" y="395020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18" name="質問3"/>
          <p:cNvSpPr txBox="1"/>
          <p:nvPr/>
        </p:nvSpPr>
        <p:spPr>
          <a:xfrm>
            <a:off x="978408" y="3931920"/>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鍵の閉め方を教えてください</a:t>
            </a:r>
            <a:endParaRPr lang="en-US" sz="1350" dirty="0"/>
          </a:p>
        </p:txBody>
      </p:sp>
      <p:sp>
        <p:nvSpPr>
          <p:cNvPr id="19" name="答え3"/>
          <p:cNvSpPr txBox="1"/>
          <p:nvPr/>
        </p:nvSpPr>
        <p:spPr>
          <a:xfrm>
            <a:off x="978408" y="4306824"/>
            <a:ext cx="6007608" cy="402336"/>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扉を閉めて、本体のボタンを1回押します（500i は上の楕円のボタン、700i は ＊、9j・900j・8j系・E06系は ✓）。オートロックになっている扉は、自動で鍵がかかります。</a:t>
            </a:r>
            <a:endParaRPr lang="en-US" sz="1100" dirty="0"/>
          </a:p>
        </p:txBody>
      </p:sp>
      <p:sp>
        <p:nvSpPr>
          <p:cNvPr id="20" name="質問4の囲み"/>
          <p:cNvSpPr/>
          <p:nvPr/>
        </p:nvSpPr>
        <p:spPr>
          <a:xfrm>
            <a:off x="411480" y="4873752"/>
            <a:ext cx="6739128" cy="932688"/>
          </a:xfrm>
          <a:prstGeom prst="roundRect">
            <a:avLst>
              <a:gd name="adj" fmla="val 7843"/>
            </a:avLst>
          </a:prstGeom>
          <a:solidFill>
            <a:srgbClr val="F3F7FA"/>
          </a:solidFill>
          <a:ln w="12700">
            <a:solidFill>
              <a:srgbClr val="C9D3DA"/>
            </a:solidFill>
            <a:prstDash val="solid"/>
          </a:ln>
        </p:spPr>
      </p:sp>
      <p:sp>
        <p:nvSpPr>
          <p:cNvPr id="21" name="質問4の記号"/>
          <p:cNvSpPr/>
          <p:nvPr/>
        </p:nvSpPr>
        <p:spPr>
          <a:xfrm>
            <a:off x="539496" y="4974336"/>
            <a:ext cx="329184" cy="329184"/>
          </a:xfrm>
          <a:prstGeom prst="ellipse">
            <a:avLst/>
          </a:prstGeom>
          <a:solidFill>
            <a:srgbClr val="036297"/>
          </a:solidFill>
          <a:ln w="12700">
            <a:solidFill>
              <a:srgbClr val="036297"/>
            </a:solidFill>
            <a:prstDash val="solid"/>
          </a:ln>
        </p:spPr>
      </p:sp>
      <p:sp>
        <p:nvSpPr>
          <p:cNvPr id="22" name="Text 20"/>
          <p:cNvSpPr txBox="1"/>
          <p:nvPr/>
        </p:nvSpPr>
        <p:spPr>
          <a:xfrm>
            <a:off x="539496" y="4974336"/>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23" name="質問4"/>
          <p:cNvSpPr txBox="1"/>
          <p:nvPr/>
        </p:nvSpPr>
        <p:spPr>
          <a:xfrm>
            <a:off x="978408" y="4956048"/>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鍵をかけたまま外に出てしまいました</a:t>
            </a:r>
            <a:endParaRPr lang="en-US" sz="1350" dirty="0"/>
          </a:p>
        </p:txBody>
      </p:sp>
      <p:sp>
        <p:nvSpPr>
          <p:cNvPr id="24" name="答え4"/>
          <p:cNvSpPr txBox="1"/>
          <p:nvPr/>
        </p:nvSpPr>
        <p:spPr>
          <a:xfrm>
            <a:off x="978408" y="5330952"/>
            <a:ext cx="6007608" cy="402336"/>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ご自分の番号で、外から開けられます。番号が分からないときは、下の連絡先にお知らせください。</a:t>
            </a:r>
            <a:endParaRPr lang="en-US" sz="1100" dirty="0"/>
          </a:p>
        </p:txBody>
      </p:sp>
      <p:sp>
        <p:nvSpPr>
          <p:cNvPr id="25" name="質問5の囲み"/>
          <p:cNvSpPr/>
          <p:nvPr/>
        </p:nvSpPr>
        <p:spPr>
          <a:xfrm>
            <a:off x="411480" y="5897880"/>
            <a:ext cx="6739128" cy="932688"/>
          </a:xfrm>
          <a:prstGeom prst="roundRect">
            <a:avLst>
              <a:gd name="adj" fmla="val 7843"/>
            </a:avLst>
          </a:prstGeom>
          <a:solidFill>
            <a:srgbClr val="F3F7FA"/>
          </a:solidFill>
          <a:ln w="12700">
            <a:solidFill>
              <a:srgbClr val="C9D3DA"/>
            </a:solidFill>
            <a:prstDash val="solid"/>
          </a:ln>
        </p:spPr>
      </p:sp>
      <p:sp>
        <p:nvSpPr>
          <p:cNvPr id="26" name="質問5の記号"/>
          <p:cNvSpPr/>
          <p:nvPr/>
        </p:nvSpPr>
        <p:spPr>
          <a:xfrm>
            <a:off x="539496" y="5998464"/>
            <a:ext cx="329184" cy="329184"/>
          </a:xfrm>
          <a:prstGeom prst="ellipse">
            <a:avLst/>
          </a:prstGeom>
          <a:solidFill>
            <a:srgbClr val="036297"/>
          </a:solidFill>
          <a:ln w="12700">
            <a:solidFill>
              <a:srgbClr val="036297"/>
            </a:solidFill>
            <a:prstDash val="solid"/>
          </a:ln>
        </p:spPr>
      </p:sp>
      <p:sp>
        <p:nvSpPr>
          <p:cNvPr id="27" name="Text 25"/>
          <p:cNvSpPr txBox="1"/>
          <p:nvPr/>
        </p:nvSpPr>
        <p:spPr>
          <a:xfrm>
            <a:off x="539496" y="5998464"/>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28" name="質問5"/>
          <p:cNvSpPr txBox="1"/>
          <p:nvPr/>
        </p:nvSpPr>
        <p:spPr>
          <a:xfrm>
            <a:off x="978408" y="5980176"/>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いつもと違う光り方や音がします</a:t>
            </a:r>
            <a:endParaRPr lang="en-US" sz="1350" dirty="0"/>
          </a:p>
        </p:txBody>
      </p:sp>
      <p:sp>
        <p:nvSpPr>
          <p:cNvPr id="29" name="答え5"/>
          <p:cNvSpPr txBox="1"/>
          <p:nvPr/>
        </p:nvSpPr>
        <p:spPr>
          <a:xfrm>
            <a:off x="978408" y="6355080"/>
            <a:ext cx="6007608" cy="402336"/>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電池が少なくなっていることがあります。合図は機種によって違います。下の連絡先にお知らせください。</a:t>
            </a:r>
            <a:endParaRPr lang="en-US" sz="1100" dirty="0"/>
          </a:p>
        </p:txBody>
      </p:sp>
      <p:sp>
        <p:nvSpPr>
          <p:cNvPr id="30" name="質問6の囲み"/>
          <p:cNvSpPr/>
          <p:nvPr/>
        </p:nvSpPr>
        <p:spPr>
          <a:xfrm>
            <a:off x="411480" y="6922008"/>
            <a:ext cx="6739128" cy="731520"/>
          </a:xfrm>
          <a:prstGeom prst="roundRect">
            <a:avLst>
              <a:gd name="adj" fmla="val 10000"/>
            </a:avLst>
          </a:prstGeom>
          <a:solidFill>
            <a:srgbClr val="F3F7FA"/>
          </a:solidFill>
          <a:ln w="12700">
            <a:solidFill>
              <a:srgbClr val="C9D3DA"/>
            </a:solidFill>
            <a:prstDash val="solid"/>
          </a:ln>
        </p:spPr>
      </p:sp>
      <p:sp>
        <p:nvSpPr>
          <p:cNvPr id="31" name="質問6の記号"/>
          <p:cNvSpPr/>
          <p:nvPr/>
        </p:nvSpPr>
        <p:spPr>
          <a:xfrm>
            <a:off x="539496" y="7022592"/>
            <a:ext cx="329184" cy="329184"/>
          </a:xfrm>
          <a:prstGeom prst="ellipse">
            <a:avLst/>
          </a:prstGeom>
          <a:solidFill>
            <a:srgbClr val="036297"/>
          </a:solidFill>
          <a:ln w="12700">
            <a:solidFill>
              <a:srgbClr val="036297"/>
            </a:solidFill>
            <a:prstDash val="solid"/>
          </a:ln>
        </p:spPr>
      </p:sp>
      <p:sp>
        <p:nvSpPr>
          <p:cNvPr id="32" name="Text 30"/>
          <p:cNvSpPr txBox="1"/>
          <p:nvPr/>
        </p:nvSpPr>
        <p:spPr>
          <a:xfrm>
            <a:off x="539496" y="7022592"/>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33" name="質問6"/>
          <p:cNvSpPr txBox="1"/>
          <p:nvPr/>
        </p:nvSpPr>
        <p:spPr>
          <a:xfrm>
            <a:off x="978408" y="7004304"/>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停電したら入れなくなりますか</a:t>
            </a:r>
            <a:endParaRPr lang="en-US" sz="1350" dirty="0"/>
          </a:p>
        </p:txBody>
      </p:sp>
      <p:sp>
        <p:nvSpPr>
          <p:cNvPr id="34" name="答え6"/>
          <p:cNvSpPr txBox="1"/>
          <p:nvPr/>
        </p:nvSpPr>
        <p:spPr>
          <a:xfrm>
            <a:off x="978408" y="7379208"/>
            <a:ext cx="6007608" cy="201168"/>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電池で動く扉は、停電しても使えます。</a:t>
            </a:r>
            <a:endParaRPr lang="en-US" sz="1100" dirty="0"/>
          </a:p>
        </p:txBody>
      </p:sp>
      <p:sp>
        <p:nvSpPr>
          <p:cNvPr id="35" name="質問7の囲み"/>
          <p:cNvSpPr/>
          <p:nvPr/>
        </p:nvSpPr>
        <p:spPr>
          <a:xfrm>
            <a:off x="411480" y="7744968"/>
            <a:ext cx="6739128" cy="932688"/>
          </a:xfrm>
          <a:prstGeom prst="roundRect">
            <a:avLst>
              <a:gd name="adj" fmla="val 7843"/>
            </a:avLst>
          </a:prstGeom>
          <a:solidFill>
            <a:srgbClr val="F3F7FA"/>
          </a:solidFill>
          <a:ln w="12700">
            <a:solidFill>
              <a:srgbClr val="C9D3DA"/>
            </a:solidFill>
            <a:prstDash val="solid"/>
          </a:ln>
        </p:spPr>
      </p:sp>
      <p:sp>
        <p:nvSpPr>
          <p:cNvPr id="36" name="質問7の記号"/>
          <p:cNvSpPr/>
          <p:nvPr/>
        </p:nvSpPr>
        <p:spPr>
          <a:xfrm>
            <a:off x="539496" y="7845552"/>
            <a:ext cx="329184" cy="329184"/>
          </a:xfrm>
          <a:prstGeom prst="ellipse">
            <a:avLst/>
          </a:prstGeom>
          <a:solidFill>
            <a:srgbClr val="036297"/>
          </a:solidFill>
          <a:ln w="12700">
            <a:solidFill>
              <a:srgbClr val="036297"/>
            </a:solidFill>
            <a:prstDash val="solid"/>
          </a:ln>
        </p:spPr>
      </p:sp>
      <p:sp>
        <p:nvSpPr>
          <p:cNvPr id="37" name="Text 35"/>
          <p:cNvSpPr txBox="1"/>
          <p:nvPr/>
        </p:nvSpPr>
        <p:spPr>
          <a:xfrm>
            <a:off x="539496" y="7845552"/>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38" name="質問7"/>
          <p:cNvSpPr txBox="1"/>
          <p:nvPr/>
        </p:nvSpPr>
        <p:spPr>
          <a:xfrm>
            <a:off x="978408" y="7827264"/>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番号を家族や友人に教えてもよいですか</a:t>
            </a:r>
            <a:endParaRPr lang="en-US" sz="1350" dirty="0"/>
          </a:p>
        </p:txBody>
      </p:sp>
      <p:sp>
        <p:nvSpPr>
          <p:cNvPr id="39" name="答え7"/>
          <p:cNvSpPr txBox="1"/>
          <p:nvPr/>
        </p:nvSpPr>
        <p:spPr>
          <a:xfrm>
            <a:off x="978408" y="8202168"/>
            <a:ext cx="6007608" cy="402336"/>
          </a:xfrm>
          <a:prstGeom prst="rect">
            <a:avLst/>
          </a:prstGeom>
          <a:noFill/>
          <a:ln/>
        </p:spPr>
        <p:txBody>
          <a:bodyPr wrap="square" lIns="0" tIns="0" rIns="0" bIns="0" rtlCol="0" anchor="t"/>
          <a:lstStyle/>
          <a:p>
            <a:pPr indent="0" marL="0">
              <a:lnSpc>
                <a:spcPct val="110000"/>
              </a:lnSpc>
              <a:buNone/>
            </a:pPr>
            <a:r>
              <a:rPr lang="en-US" sz="1100" dirty="0">
                <a:solidFill>
                  <a:srgbClr val="8A6412"/>
                </a:solidFill>
                <a:latin typeface="Yu Gothic" pitchFamily="34" charset="0"/>
                <a:ea typeface="Yu Gothic" pitchFamily="34" charset="-122"/>
                <a:cs typeface="Yu Gothic" pitchFamily="34" charset="-120"/>
              </a:rPr>
              <a:t>【施設のルールを書いてください。例：ご本人だけでお使いください。ほかの方には教えないでください】</a:t>
            </a:r>
            <a:endParaRPr lang="en-US" sz="1100" dirty="0"/>
          </a:p>
        </p:txBody>
      </p:sp>
      <p:sp>
        <p:nvSpPr>
          <p:cNvPr id="40" name="連絡先の囲み"/>
          <p:cNvSpPr/>
          <p:nvPr/>
        </p:nvSpPr>
        <p:spPr>
          <a:xfrm>
            <a:off x="411480" y="8842248"/>
            <a:ext cx="6739128" cy="1325880"/>
          </a:xfrm>
          <a:prstGeom prst="roundRect">
            <a:avLst>
              <a:gd name="adj" fmla="val 9655"/>
            </a:avLst>
          </a:prstGeom>
          <a:solidFill>
            <a:srgbClr val="FFF4E0"/>
          </a:solidFill>
          <a:ln w="25400">
            <a:solidFill>
              <a:srgbClr val="E0A040"/>
            </a:solidFill>
            <a:prstDash val="solid"/>
          </a:ln>
        </p:spPr>
      </p:sp>
      <p:sp>
        <p:nvSpPr>
          <p:cNvPr id="41" name="連絡先の見出し"/>
          <p:cNvSpPr txBox="1"/>
          <p:nvPr/>
        </p:nvSpPr>
        <p:spPr>
          <a:xfrm>
            <a:off x="640080" y="8933688"/>
            <a:ext cx="6281928" cy="292608"/>
          </a:xfrm>
          <a:prstGeom prst="rect">
            <a:avLst/>
          </a:prstGeom>
          <a:noFill/>
          <a:ln/>
        </p:spPr>
        <p:txBody>
          <a:bodyPr wrap="square" lIns="0" tIns="0" rIns="0" bIns="0" rtlCol="0" anchor="ctr"/>
          <a:lstStyle/>
          <a:p>
            <a:pPr indent="0" marL="0">
              <a:buNone/>
            </a:pPr>
            <a:r>
              <a:rPr lang="en-US" sz="1400" b="1" dirty="0">
                <a:solidFill>
                  <a:srgbClr val="1C232B"/>
                </a:solidFill>
                <a:latin typeface="Yu Gothic" pitchFamily="34" charset="0"/>
                <a:ea typeface="Yu Gothic" pitchFamily="34" charset="-122"/>
                <a:cs typeface="Yu Gothic" pitchFamily="34" charset="-120"/>
              </a:rPr>
              <a:t>困ったときの連絡先</a:t>
            </a:r>
            <a:endParaRPr lang="en-US" sz="1400" dirty="0"/>
          </a:p>
        </p:txBody>
      </p:sp>
      <p:sp>
        <p:nvSpPr>
          <p:cNvPr id="42" name="Text 40"/>
          <p:cNvSpPr txBox="1"/>
          <p:nvPr/>
        </p:nvSpPr>
        <p:spPr>
          <a:xfrm>
            <a:off x="640080" y="9299448"/>
            <a:ext cx="1280160" cy="310896"/>
          </a:xfrm>
          <a:prstGeom prst="rect">
            <a:avLst/>
          </a:prstGeom>
          <a:noFill/>
          <a:ln/>
        </p:spPr>
        <p:txBody>
          <a:bodyPr wrap="square" lIns="0" tIns="0" rIns="0" bIns="0" rtlCol="0" anchor="ctr"/>
          <a:lstStyle/>
          <a:p>
            <a:pPr indent="0" marL="0">
              <a:buNone/>
            </a:pPr>
            <a:r>
              <a:rPr lang="en-US" sz="1200" b="1" dirty="0">
                <a:solidFill>
                  <a:srgbClr val="51606B"/>
                </a:solidFill>
                <a:latin typeface="Yu Gothic" pitchFamily="34" charset="0"/>
                <a:ea typeface="Yu Gothic" pitchFamily="34" charset="-122"/>
                <a:cs typeface="Yu Gothic" pitchFamily="34" charset="-120"/>
              </a:rPr>
              <a:t>連絡先</a:t>
            </a:r>
            <a:endParaRPr lang="en-US" sz="1200" dirty="0"/>
          </a:p>
        </p:txBody>
      </p:sp>
      <p:sp>
        <p:nvSpPr>
          <p:cNvPr id="43" name="連絡先1"/>
          <p:cNvSpPr txBox="1"/>
          <p:nvPr/>
        </p:nvSpPr>
        <p:spPr>
          <a:xfrm>
            <a:off x="1920240" y="9299448"/>
            <a:ext cx="5001768" cy="310896"/>
          </a:xfrm>
          <a:prstGeom prst="rect">
            <a:avLst/>
          </a:prstGeom>
          <a:noFill/>
          <a:ln/>
        </p:spPr>
        <p:txBody>
          <a:bodyPr wrap="square" lIns="0" tIns="0" rIns="0" bIns="0" rtlCol="0" anchor="ctr"/>
          <a:lstStyle/>
          <a:p>
            <a:pPr indent="0" marL="0">
              <a:buNone/>
            </a:pPr>
            <a:r>
              <a:rPr lang="en-US" sz="1300" b="1" dirty="0">
                <a:solidFill>
                  <a:srgbClr val="1C232B"/>
                </a:solidFill>
                <a:latin typeface="Yu Gothic" pitchFamily="34" charset="0"/>
                <a:ea typeface="Yu Gothic" pitchFamily="34" charset="-122"/>
                <a:cs typeface="Yu Gothic" pitchFamily="34" charset="-120"/>
              </a:rPr>
              <a:t>【施設・担当の名前】　電話：【電話番号】</a:t>
            </a:r>
            <a:endParaRPr lang="en-US" sz="1300" dirty="0"/>
          </a:p>
        </p:txBody>
      </p:sp>
      <p:sp>
        <p:nvSpPr>
          <p:cNvPr id="44" name="Text 42"/>
          <p:cNvSpPr txBox="1"/>
          <p:nvPr/>
        </p:nvSpPr>
        <p:spPr>
          <a:xfrm>
            <a:off x="640080" y="9665208"/>
            <a:ext cx="1280160" cy="310896"/>
          </a:xfrm>
          <a:prstGeom prst="rect">
            <a:avLst/>
          </a:prstGeom>
          <a:noFill/>
          <a:ln/>
        </p:spPr>
        <p:txBody>
          <a:bodyPr wrap="square" lIns="0" tIns="0" rIns="0" bIns="0" rtlCol="0" anchor="ctr"/>
          <a:lstStyle/>
          <a:p>
            <a:pPr indent="0" marL="0">
              <a:buNone/>
            </a:pPr>
            <a:r>
              <a:rPr lang="en-US" sz="1200" b="1" dirty="0">
                <a:solidFill>
                  <a:srgbClr val="51606B"/>
                </a:solidFill>
                <a:latin typeface="Yu Gothic" pitchFamily="34" charset="0"/>
                <a:ea typeface="Yu Gothic" pitchFamily="34" charset="-122"/>
                <a:cs typeface="Yu Gothic" pitchFamily="34" charset="-120"/>
              </a:rPr>
              <a:t>受付時間</a:t>
            </a:r>
            <a:endParaRPr lang="en-US" sz="1200" dirty="0"/>
          </a:p>
        </p:txBody>
      </p:sp>
      <p:sp>
        <p:nvSpPr>
          <p:cNvPr id="45" name="連絡先2"/>
          <p:cNvSpPr txBox="1"/>
          <p:nvPr/>
        </p:nvSpPr>
        <p:spPr>
          <a:xfrm>
            <a:off x="1920240" y="9665208"/>
            <a:ext cx="5001768" cy="310896"/>
          </a:xfrm>
          <a:prstGeom prst="rect">
            <a:avLst/>
          </a:prstGeom>
          <a:noFill/>
          <a:ln/>
        </p:spPr>
        <p:txBody>
          <a:bodyPr wrap="square" lIns="0" tIns="0" rIns="0" bIns="0" rtlCol="0" anchor="ctr"/>
          <a:lstStyle/>
          <a:p>
            <a:pPr indent="0" marL="0">
              <a:buNone/>
            </a:pPr>
            <a:r>
              <a:rPr lang="en-US" sz="1300" b="1" dirty="0">
                <a:solidFill>
                  <a:srgbClr val="1C232B"/>
                </a:solidFill>
                <a:latin typeface="Yu Gothic" pitchFamily="34" charset="0"/>
                <a:ea typeface="Yu Gothic" pitchFamily="34" charset="-122"/>
                <a:cs typeface="Yu Gothic" pitchFamily="34" charset="-120"/>
              </a:rPr>
              <a:t>【　：　〜　：　】　夜間・休日：【電話番号】</a:t>
            </a:r>
            <a:endParaRPr lang="en-US" sz="1300" dirty="0"/>
          </a:p>
        </p:txBody>
      </p:sp>
      <p:sp>
        <p:nvSpPr>
          <p:cNvPr id="46" name="注意"/>
          <p:cNvSpPr txBox="1"/>
          <p:nvPr/>
        </p:nvSpPr>
        <p:spPr>
          <a:xfrm>
            <a:off x="411480" y="10241280"/>
            <a:ext cx="6739128" cy="256032"/>
          </a:xfrm>
          <a:prstGeom prst="rect">
            <a:avLst/>
          </a:prstGeom>
          <a:noFill/>
          <a:ln/>
        </p:spPr>
        <p:txBody>
          <a:bodyPr wrap="square" lIns="0" tIns="0" rIns="0" bIns="0" rtlCol="0" anchor="ctr"/>
          <a:lstStyle/>
          <a:p>
            <a:pPr algn="ctr" indent="0" marL="0">
              <a:buNone/>
            </a:pPr>
            <a:r>
              <a:rPr lang="en-US" sz="1000" dirty="0">
                <a:solidFill>
                  <a:srgbClr val="51606B"/>
                </a:solidFill>
                <a:latin typeface="Yu Gothic" pitchFamily="34" charset="0"/>
                <a:ea typeface="Yu Gothic" pitchFamily="34" charset="-122"/>
                <a:cs typeface="Yu Gothic" pitchFamily="34" charset="-120"/>
              </a:rPr>
              <a:t>この紙には、暗証番号を書かないでください。</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見出しの囲み"/>
          <p:cNvSpPr/>
          <p:nvPr/>
        </p:nvSpPr>
        <p:spPr>
          <a:xfrm>
            <a:off x="411480" y="365760"/>
            <a:ext cx="6739128" cy="1051560"/>
          </a:xfrm>
          <a:prstGeom prst="roundRect">
            <a:avLst>
              <a:gd name="adj" fmla="val 13913"/>
            </a:avLst>
          </a:prstGeom>
          <a:solidFill>
            <a:srgbClr val="06405A"/>
          </a:solidFill>
          <a:ln w="12700">
            <a:solidFill>
              <a:srgbClr val="06405A"/>
            </a:solidFill>
            <a:prstDash val="solid"/>
          </a:ln>
        </p:spPr>
      </p:sp>
      <p:sp>
        <p:nvSpPr>
          <p:cNvPr id="3" name="見出し"/>
          <p:cNvSpPr txBox="1"/>
          <p:nvPr/>
        </p:nvSpPr>
        <p:spPr>
          <a:xfrm>
            <a:off x="685800" y="420624"/>
            <a:ext cx="6190488" cy="566928"/>
          </a:xfrm>
          <a:prstGeom prst="rect">
            <a:avLst/>
          </a:prstGeom>
          <a:noFill/>
          <a:ln/>
        </p:spPr>
        <p:txBody>
          <a:bodyPr wrap="square" lIns="0" tIns="0" rIns="0" bIns="0" rtlCol="0" anchor="ctr"/>
          <a:lstStyle/>
          <a:p>
            <a:pPr algn="ctr" indent="0" marL="0">
              <a:buNone/>
            </a:pPr>
            <a:r>
              <a:rPr lang="en-US" sz="3000" b="1" dirty="0">
                <a:solidFill>
                  <a:srgbClr val="FFFFFF"/>
                </a:solidFill>
                <a:latin typeface="Yu Gothic" pitchFamily="34" charset="0"/>
                <a:ea typeface="Yu Gothic" pitchFamily="34" charset="-122"/>
                <a:cs typeface="Yu Gothic" pitchFamily="34" charset="-120"/>
              </a:rPr>
              <a:t>FAQ</a:t>
            </a:r>
            <a:endParaRPr lang="en-US" sz="3000" dirty="0"/>
          </a:p>
        </p:txBody>
      </p:sp>
      <p:sp>
        <p:nvSpPr>
          <p:cNvPr id="4" name="見出しの説明"/>
          <p:cNvSpPr txBox="1"/>
          <p:nvPr/>
        </p:nvSpPr>
        <p:spPr>
          <a:xfrm>
            <a:off x="685800" y="978408"/>
            <a:ext cx="6190488" cy="347472"/>
          </a:xfrm>
          <a:prstGeom prst="rect">
            <a:avLst/>
          </a:prstGeom>
          <a:noFill/>
          <a:ln/>
        </p:spPr>
        <p:txBody>
          <a:bodyPr wrap="square" lIns="0" tIns="0" rIns="0" bIns="0" rtlCol="0" anchor="ctr"/>
          <a:lstStyle/>
          <a:p>
            <a:pPr algn="ctr" indent="0" marL="0">
              <a:buNone/>
            </a:pPr>
            <a:r>
              <a:rPr lang="en-US" sz="1300" dirty="0">
                <a:solidFill>
                  <a:srgbClr val="D6E6EF"/>
                </a:solidFill>
                <a:latin typeface="Yu Gothic" pitchFamily="34" charset="0"/>
                <a:ea typeface="Yu Gothic" pitchFamily="34" charset="-122"/>
                <a:cs typeface="Yu Gothic" pitchFamily="34" charset="-120"/>
              </a:rPr>
              <a:t>Please read this first if you have trouble with the smart lock</a:t>
            </a:r>
            <a:endParaRPr lang="en-US" sz="1300" dirty="0"/>
          </a:p>
        </p:txBody>
      </p:sp>
      <p:sp>
        <p:nvSpPr>
          <p:cNvPr id="5" name="質問1の囲み"/>
          <p:cNvSpPr/>
          <p:nvPr/>
        </p:nvSpPr>
        <p:spPr>
          <a:xfrm>
            <a:off x="411480" y="1600200"/>
            <a:ext cx="6739128" cy="731520"/>
          </a:xfrm>
          <a:prstGeom prst="roundRect">
            <a:avLst>
              <a:gd name="adj" fmla="val 10000"/>
            </a:avLst>
          </a:prstGeom>
          <a:solidFill>
            <a:srgbClr val="F3F7FA"/>
          </a:solidFill>
          <a:ln w="12700">
            <a:solidFill>
              <a:srgbClr val="C9D3DA"/>
            </a:solidFill>
            <a:prstDash val="solid"/>
          </a:ln>
        </p:spPr>
      </p:sp>
      <p:sp>
        <p:nvSpPr>
          <p:cNvPr id="6" name="質問1の記号"/>
          <p:cNvSpPr/>
          <p:nvPr/>
        </p:nvSpPr>
        <p:spPr>
          <a:xfrm>
            <a:off x="539496" y="1700784"/>
            <a:ext cx="329184" cy="329184"/>
          </a:xfrm>
          <a:prstGeom prst="ellipse">
            <a:avLst/>
          </a:prstGeom>
          <a:solidFill>
            <a:srgbClr val="036297"/>
          </a:solidFill>
          <a:ln w="12700">
            <a:solidFill>
              <a:srgbClr val="036297"/>
            </a:solidFill>
            <a:prstDash val="solid"/>
          </a:ln>
        </p:spPr>
      </p:sp>
      <p:sp>
        <p:nvSpPr>
          <p:cNvPr id="7" name="Text 5"/>
          <p:cNvSpPr txBox="1"/>
          <p:nvPr/>
        </p:nvSpPr>
        <p:spPr>
          <a:xfrm>
            <a:off x="539496" y="1700784"/>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8" name="質問1"/>
          <p:cNvSpPr txBox="1"/>
          <p:nvPr/>
        </p:nvSpPr>
        <p:spPr>
          <a:xfrm>
            <a:off x="978408" y="1682496"/>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I forgot my code</a:t>
            </a:r>
            <a:endParaRPr lang="en-US" sz="1350" dirty="0"/>
          </a:p>
        </p:txBody>
      </p:sp>
      <p:sp>
        <p:nvSpPr>
          <p:cNvPr id="9" name="答え1"/>
          <p:cNvSpPr txBox="1"/>
          <p:nvPr/>
        </p:nvSpPr>
        <p:spPr>
          <a:xfrm>
            <a:off x="978408" y="2057400"/>
            <a:ext cx="6007608" cy="201168"/>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Please contact us (see below). We can check your code.</a:t>
            </a:r>
            <a:endParaRPr lang="en-US" sz="1100" dirty="0"/>
          </a:p>
        </p:txBody>
      </p:sp>
      <p:sp>
        <p:nvSpPr>
          <p:cNvPr id="10" name="質問2の囲み"/>
          <p:cNvSpPr/>
          <p:nvPr/>
        </p:nvSpPr>
        <p:spPr>
          <a:xfrm>
            <a:off x="411480" y="2423160"/>
            <a:ext cx="6739128" cy="1536192"/>
          </a:xfrm>
          <a:prstGeom prst="roundRect">
            <a:avLst>
              <a:gd name="adj" fmla="val 4762"/>
            </a:avLst>
          </a:prstGeom>
          <a:solidFill>
            <a:srgbClr val="F3F7FA"/>
          </a:solidFill>
          <a:ln w="12700">
            <a:solidFill>
              <a:srgbClr val="C9D3DA"/>
            </a:solidFill>
            <a:prstDash val="solid"/>
          </a:ln>
        </p:spPr>
      </p:sp>
      <p:sp>
        <p:nvSpPr>
          <p:cNvPr id="11" name="質問2の記号"/>
          <p:cNvSpPr/>
          <p:nvPr/>
        </p:nvSpPr>
        <p:spPr>
          <a:xfrm>
            <a:off x="539496" y="2523744"/>
            <a:ext cx="329184" cy="329184"/>
          </a:xfrm>
          <a:prstGeom prst="ellipse">
            <a:avLst/>
          </a:prstGeom>
          <a:solidFill>
            <a:srgbClr val="036297"/>
          </a:solidFill>
          <a:ln w="12700">
            <a:solidFill>
              <a:srgbClr val="036297"/>
            </a:solidFill>
            <a:prstDash val="solid"/>
          </a:ln>
        </p:spPr>
      </p:sp>
      <p:sp>
        <p:nvSpPr>
          <p:cNvPr id="12" name="Text 10"/>
          <p:cNvSpPr txBox="1"/>
          <p:nvPr/>
        </p:nvSpPr>
        <p:spPr>
          <a:xfrm>
            <a:off x="539496" y="2523744"/>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13" name="質問2"/>
          <p:cNvSpPr txBox="1"/>
          <p:nvPr/>
        </p:nvSpPr>
        <p:spPr>
          <a:xfrm>
            <a:off x="978408" y="2505456"/>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The door does not open with my code</a:t>
            </a:r>
            <a:endParaRPr lang="en-US" sz="1350" dirty="0"/>
          </a:p>
        </p:txBody>
      </p:sp>
      <p:sp>
        <p:nvSpPr>
          <p:cNvPr id="14" name="答え2"/>
          <p:cNvSpPr txBox="1"/>
          <p:nvPr/>
        </p:nvSpPr>
        <p:spPr>
          <a:xfrm>
            <a:off x="978408" y="2880360"/>
            <a:ext cx="6007608" cy="1005840"/>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Press the buttons slowly, one at a time. You may need to press the confirm button after your code (500i: the oval button on top, 700i: ＊, 9j / 900j / 8j series / E06 series: ✓). A red light means the code is wrong, you are outside your valid dates or hours, or the code has not reached the lock yet. If nothing lights up or beeps, the batteries are dead. Please contact us.</a:t>
            </a:r>
            <a:endParaRPr lang="en-US" sz="1100" dirty="0"/>
          </a:p>
        </p:txBody>
      </p:sp>
      <p:sp>
        <p:nvSpPr>
          <p:cNvPr id="15" name="質問3の囲み"/>
          <p:cNvSpPr/>
          <p:nvPr/>
        </p:nvSpPr>
        <p:spPr>
          <a:xfrm>
            <a:off x="411480" y="4050792"/>
            <a:ext cx="6739128" cy="932688"/>
          </a:xfrm>
          <a:prstGeom prst="roundRect">
            <a:avLst>
              <a:gd name="adj" fmla="val 7843"/>
            </a:avLst>
          </a:prstGeom>
          <a:solidFill>
            <a:srgbClr val="F3F7FA"/>
          </a:solidFill>
          <a:ln w="12700">
            <a:solidFill>
              <a:srgbClr val="C9D3DA"/>
            </a:solidFill>
            <a:prstDash val="solid"/>
          </a:ln>
        </p:spPr>
      </p:sp>
      <p:sp>
        <p:nvSpPr>
          <p:cNvPr id="16" name="質問3の記号"/>
          <p:cNvSpPr/>
          <p:nvPr/>
        </p:nvSpPr>
        <p:spPr>
          <a:xfrm>
            <a:off x="539496" y="4151376"/>
            <a:ext cx="329184" cy="329184"/>
          </a:xfrm>
          <a:prstGeom prst="ellipse">
            <a:avLst/>
          </a:prstGeom>
          <a:solidFill>
            <a:srgbClr val="036297"/>
          </a:solidFill>
          <a:ln w="12700">
            <a:solidFill>
              <a:srgbClr val="036297"/>
            </a:solidFill>
            <a:prstDash val="solid"/>
          </a:ln>
        </p:spPr>
      </p:sp>
      <p:sp>
        <p:nvSpPr>
          <p:cNvPr id="17" name="Text 15"/>
          <p:cNvSpPr txBox="1"/>
          <p:nvPr/>
        </p:nvSpPr>
        <p:spPr>
          <a:xfrm>
            <a:off x="539496" y="4151376"/>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18" name="質問3"/>
          <p:cNvSpPr txBox="1"/>
          <p:nvPr/>
        </p:nvSpPr>
        <p:spPr>
          <a:xfrm>
            <a:off x="978408" y="4133088"/>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How do I lock the door?</a:t>
            </a:r>
            <a:endParaRPr lang="en-US" sz="1350" dirty="0"/>
          </a:p>
        </p:txBody>
      </p:sp>
      <p:sp>
        <p:nvSpPr>
          <p:cNvPr id="19" name="答え3"/>
          <p:cNvSpPr txBox="1"/>
          <p:nvPr/>
        </p:nvSpPr>
        <p:spPr>
          <a:xfrm>
            <a:off x="978408" y="4507992"/>
            <a:ext cx="6007608" cy="402336"/>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Close the door and press the button once (500i: the oval button on top, 700i: ＊, 9j / 900j / 8j series / E06 series: ✓). Doors with auto-lock lock automatically.</a:t>
            </a:r>
            <a:endParaRPr lang="en-US" sz="1100" dirty="0"/>
          </a:p>
        </p:txBody>
      </p:sp>
      <p:sp>
        <p:nvSpPr>
          <p:cNvPr id="20" name="質問4の囲み"/>
          <p:cNvSpPr/>
          <p:nvPr/>
        </p:nvSpPr>
        <p:spPr>
          <a:xfrm>
            <a:off x="411480" y="5074920"/>
            <a:ext cx="6739128" cy="932688"/>
          </a:xfrm>
          <a:prstGeom prst="roundRect">
            <a:avLst>
              <a:gd name="adj" fmla="val 7843"/>
            </a:avLst>
          </a:prstGeom>
          <a:solidFill>
            <a:srgbClr val="F3F7FA"/>
          </a:solidFill>
          <a:ln w="12700">
            <a:solidFill>
              <a:srgbClr val="C9D3DA"/>
            </a:solidFill>
            <a:prstDash val="solid"/>
          </a:ln>
        </p:spPr>
      </p:sp>
      <p:sp>
        <p:nvSpPr>
          <p:cNvPr id="21" name="質問4の記号"/>
          <p:cNvSpPr/>
          <p:nvPr/>
        </p:nvSpPr>
        <p:spPr>
          <a:xfrm>
            <a:off x="539496" y="5175504"/>
            <a:ext cx="329184" cy="329184"/>
          </a:xfrm>
          <a:prstGeom prst="ellipse">
            <a:avLst/>
          </a:prstGeom>
          <a:solidFill>
            <a:srgbClr val="036297"/>
          </a:solidFill>
          <a:ln w="12700">
            <a:solidFill>
              <a:srgbClr val="036297"/>
            </a:solidFill>
            <a:prstDash val="solid"/>
          </a:ln>
        </p:spPr>
      </p:sp>
      <p:sp>
        <p:nvSpPr>
          <p:cNvPr id="22" name="Text 20"/>
          <p:cNvSpPr txBox="1"/>
          <p:nvPr/>
        </p:nvSpPr>
        <p:spPr>
          <a:xfrm>
            <a:off x="539496" y="5175504"/>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23" name="質問4"/>
          <p:cNvSpPr txBox="1"/>
          <p:nvPr/>
        </p:nvSpPr>
        <p:spPr>
          <a:xfrm>
            <a:off x="978408" y="5157216"/>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I locked myself out</a:t>
            </a:r>
            <a:endParaRPr lang="en-US" sz="1350" dirty="0"/>
          </a:p>
        </p:txBody>
      </p:sp>
      <p:sp>
        <p:nvSpPr>
          <p:cNvPr id="24" name="答え4"/>
          <p:cNvSpPr txBox="1"/>
          <p:nvPr/>
        </p:nvSpPr>
        <p:spPr>
          <a:xfrm>
            <a:off x="978408" y="5532120"/>
            <a:ext cx="6007608" cy="402336"/>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You can open the door from outside with your code. If you do not know your code, please contact us.</a:t>
            </a:r>
            <a:endParaRPr lang="en-US" sz="1100" dirty="0"/>
          </a:p>
        </p:txBody>
      </p:sp>
      <p:sp>
        <p:nvSpPr>
          <p:cNvPr id="25" name="質問5の囲み"/>
          <p:cNvSpPr/>
          <p:nvPr/>
        </p:nvSpPr>
        <p:spPr>
          <a:xfrm>
            <a:off x="411480" y="6099048"/>
            <a:ext cx="6739128" cy="731520"/>
          </a:xfrm>
          <a:prstGeom prst="roundRect">
            <a:avLst>
              <a:gd name="adj" fmla="val 10000"/>
            </a:avLst>
          </a:prstGeom>
          <a:solidFill>
            <a:srgbClr val="F3F7FA"/>
          </a:solidFill>
          <a:ln w="12700">
            <a:solidFill>
              <a:srgbClr val="C9D3DA"/>
            </a:solidFill>
            <a:prstDash val="solid"/>
          </a:ln>
        </p:spPr>
      </p:sp>
      <p:sp>
        <p:nvSpPr>
          <p:cNvPr id="26" name="質問5の記号"/>
          <p:cNvSpPr/>
          <p:nvPr/>
        </p:nvSpPr>
        <p:spPr>
          <a:xfrm>
            <a:off x="539496" y="6199632"/>
            <a:ext cx="329184" cy="329184"/>
          </a:xfrm>
          <a:prstGeom prst="ellipse">
            <a:avLst/>
          </a:prstGeom>
          <a:solidFill>
            <a:srgbClr val="036297"/>
          </a:solidFill>
          <a:ln w="12700">
            <a:solidFill>
              <a:srgbClr val="036297"/>
            </a:solidFill>
            <a:prstDash val="solid"/>
          </a:ln>
        </p:spPr>
      </p:sp>
      <p:sp>
        <p:nvSpPr>
          <p:cNvPr id="27" name="Text 25"/>
          <p:cNvSpPr txBox="1"/>
          <p:nvPr/>
        </p:nvSpPr>
        <p:spPr>
          <a:xfrm>
            <a:off x="539496" y="6199632"/>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28" name="質問5"/>
          <p:cNvSpPr txBox="1"/>
          <p:nvPr/>
        </p:nvSpPr>
        <p:spPr>
          <a:xfrm>
            <a:off x="978408" y="6181344"/>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The lock flashes or beeps in an unusual way</a:t>
            </a:r>
            <a:endParaRPr lang="en-US" sz="1350" dirty="0"/>
          </a:p>
        </p:txBody>
      </p:sp>
      <p:sp>
        <p:nvSpPr>
          <p:cNvPr id="29" name="答え5"/>
          <p:cNvSpPr txBox="1"/>
          <p:nvPr/>
        </p:nvSpPr>
        <p:spPr>
          <a:xfrm>
            <a:off x="978408" y="6556248"/>
            <a:ext cx="6007608" cy="201168"/>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The batteries may be running low. The signal differs by model. Please let us know.</a:t>
            </a:r>
            <a:endParaRPr lang="en-US" sz="1100" dirty="0"/>
          </a:p>
        </p:txBody>
      </p:sp>
      <p:sp>
        <p:nvSpPr>
          <p:cNvPr id="30" name="質問6の囲み"/>
          <p:cNvSpPr/>
          <p:nvPr/>
        </p:nvSpPr>
        <p:spPr>
          <a:xfrm>
            <a:off x="411480" y="6922008"/>
            <a:ext cx="6739128" cy="731520"/>
          </a:xfrm>
          <a:prstGeom prst="roundRect">
            <a:avLst>
              <a:gd name="adj" fmla="val 10000"/>
            </a:avLst>
          </a:prstGeom>
          <a:solidFill>
            <a:srgbClr val="F3F7FA"/>
          </a:solidFill>
          <a:ln w="12700">
            <a:solidFill>
              <a:srgbClr val="C9D3DA"/>
            </a:solidFill>
            <a:prstDash val="solid"/>
          </a:ln>
        </p:spPr>
      </p:sp>
      <p:sp>
        <p:nvSpPr>
          <p:cNvPr id="31" name="質問6の記号"/>
          <p:cNvSpPr/>
          <p:nvPr/>
        </p:nvSpPr>
        <p:spPr>
          <a:xfrm>
            <a:off x="539496" y="7022592"/>
            <a:ext cx="329184" cy="329184"/>
          </a:xfrm>
          <a:prstGeom prst="ellipse">
            <a:avLst/>
          </a:prstGeom>
          <a:solidFill>
            <a:srgbClr val="036297"/>
          </a:solidFill>
          <a:ln w="12700">
            <a:solidFill>
              <a:srgbClr val="036297"/>
            </a:solidFill>
            <a:prstDash val="solid"/>
          </a:ln>
        </p:spPr>
      </p:sp>
      <p:sp>
        <p:nvSpPr>
          <p:cNvPr id="32" name="Text 30"/>
          <p:cNvSpPr txBox="1"/>
          <p:nvPr/>
        </p:nvSpPr>
        <p:spPr>
          <a:xfrm>
            <a:off x="539496" y="7022592"/>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33" name="質問6"/>
          <p:cNvSpPr txBox="1"/>
          <p:nvPr/>
        </p:nvSpPr>
        <p:spPr>
          <a:xfrm>
            <a:off x="978408" y="7004304"/>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Can I get in during a power outage?</a:t>
            </a:r>
            <a:endParaRPr lang="en-US" sz="1350" dirty="0"/>
          </a:p>
        </p:txBody>
      </p:sp>
      <p:sp>
        <p:nvSpPr>
          <p:cNvPr id="34" name="答え6"/>
          <p:cNvSpPr txBox="1"/>
          <p:nvPr/>
        </p:nvSpPr>
        <p:spPr>
          <a:xfrm>
            <a:off x="978408" y="7379208"/>
            <a:ext cx="6007608" cy="201168"/>
          </a:xfrm>
          <a:prstGeom prst="rect">
            <a:avLst/>
          </a:prstGeom>
          <a:noFill/>
          <a:ln/>
        </p:spPr>
        <p:txBody>
          <a:bodyPr wrap="square" lIns="0" tIns="0" rIns="0" bIns="0" rtlCol="0" anchor="t"/>
          <a:lstStyle/>
          <a:p>
            <a:pPr indent="0" marL="0">
              <a:lnSpc>
                <a:spcPct val="110000"/>
              </a:lnSpc>
              <a:buNone/>
            </a:pPr>
            <a:r>
              <a:rPr lang="en-US" sz="1100" dirty="0">
                <a:solidFill>
                  <a:srgbClr val="1C232B"/>
                </a:solidFill>
                <a:latin typeface="Yu Gothic" pitchFamily="34" charset="0"/>
                <a:ea typeface="Yu Gothic" pitchFamily="34" charset="-122"/>
                <a:cs typeface="Yu Gothic" pitchFamily="34" charset="-120"/>
              </a:rPr>
              <a:t>Doors that run on batteries keep working during a power outage.</a:t>
            </a:r>
            <a:endParaRPr lang="en-US" sz="1100" dirty="0"/>
          </a:p>
        </p:txBody>
      </p:sp>
      <p:sp>
        <p:nvSpPr>
          <p:cNvPr id="35" name="質問7の囲み"/>
          <p:cNvSpPr/>
          <p:nvPr/>
        </p:nvSpPr>
        <p:spPr>
          <a:xfrm>
            <a:off x="411480" y="7744968"/>
            <a:ext cx="6739128" cy="932688"/>
          </a:xfrm>
          <a:prstGeom prst="roundRect">
            <a:avLst>
              <a:gd name="adj" fmla="val 7843"/>
            </a:avLst>
          </a:prstGeom>
          <a:solidFill>
            <a:srgbClr val="F3F7FA"/>
          </a:solidFill>
          <a:ln w="12700">
            <a:solidFill>
              <a:srgbClr val="C9D3DA"/>
            </a:solidFill>
            <a:prstDash val="solid"/>
          </a:ln>
        </p:spPr>
      </p:sp>
      <p:sp>
        <p:nvSpPr>
          <p:cNvPr id="36" name="質問7の記号"/>
          <p:cNvSpPr/>
          <p:nvPr/>
        </p:nvSpPr>
        <p:spPr>
          <a:xfrm>
            <a:off x="539496" y="7845552"/>
            <a:ext cx="329184" cy="329184"/>
          </a:xfrm>
          <a:prstGeom prst="ellipse">
            <a:avLst/>
          </a:prstGeom>
          <a:solidFill>
            <a:srgbClr val="036297"/>
          </a:solidFill>
          <a:ln w="12700">
            <a:solidFill>
              <a:srgbClr val="036297"/>
            </a:solidFill>
            <a:prstDash val="solid"/>
          </a:ln>
        </p:spPr>
      </p:sp>
      <p:sp>
        <p:nvSpPr>
          <p:cNvPr id="37" name="Text 35"/>
          <p:cNvSpPr txBox="1"/>
          <p:nvPr/>
        </p:nvSpPr>
        <p:spPr>
          <a:xfrm>
            <a:off x="539496" y="7845552"/>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Q</a:t>
            </a:r>
            <a:endParaRPr lang="en-US" sz="1400" dirty="0"/>
          </a:p>
        </p:txBody>
      </p:sp>
      <p:sp>
        <p:nvSpPr>
          <p:cNvPr id="38" name="質問7"/>
          <p:cNvSpPr txBox="1"/>
          <p:nvPr/>
        </p:nvSpPr>
        <p:spPr>
          <a:xfrm>
            <a:off x="978408" y="7827264"/>
            <a:ext cx="6007608" cy="365760"/>
          </a:xfrm>
          <a:prstGeom prst="rect">
            <a:avLst/>
          </a:prstGeom>
          <a:noFill/>
          <a:ln/>
        </p:spPr>
        <p:txBody>
          <a:bodyPr wrap="square" lIns="0" tIns="0" rIns="0" bIns="0" rtlCol="0" anchor="ctr"/>
          <a:lstStyle/>
          <a:p>
            <a:pPr indent="0" marL="0">
              <a:buNone/>
            </a:pPr>
            <a:r>
              <a:rPr lang="en-US" sz="1350" b="1" dirty="0">
                <a:solidFill>
                  <a:srgbClr val="1C232B"/>
                </a:solidFill>
                <a:latin typeface="Yu Gothic" pitchFamily="34" charset="0"/>
                <a:ea typeface="Yu Gothic" pitchFamily="34" charset="-122"/>
                <a:cs typeface="Yu Gothic" pitchFamily="34" charset="-120"/>
              </a:rPr>
              <a:t>May I share my code with family or friends?</a:t>
            </a:r>
            <a:endParaRPr lang="en-US" sz="1350" dirty="0"/>
          </a:p>
        </p:txBody>
      </p:sp>
      <p:sp>
        <p:nvSpPr>
          <p:cNvPr id="39" name="答え7"/>
          <p:cNvSpPr txBox="1"/>
          <p:nvPr/>
        </p:nvSpPr>
        <p:spPr>
          <a:xfrm>
            <a:off x="978408" y="8202168"/>
            <a:ext cx="6007608" cy="402336"/>
          </a:xfrm>
          <a:prstGeom prst="rect">
            <a:avLst/>
          </a:prstGeom>
          <a:noFill/>
          <a:ln/>
        </p:spPr>
        <p:txBody>
          <a:bodyPr wrap="square" lIns="0" tIns="0" rIns="0" bIns="0" rtlCol="0" anchor="t"/>
          <a:lstStyle/>
          <a:p>
            <a:pPr indent="0" marL="0">
              <a:lnSpc>
                <a:spcPct val="110000"/>
              </a:lnSpc>
              <a:buNone/>
            </a:pPr>
            <a:r>
              <a:rPr lang="en-US" sz="1100" dirty="0">
                <a:solidFill>
                  <a:srgbClr val="8A6412"/>
                </a:solidFill>
                <a:latin typeface="Yu Gothic" pitchFamily="34" charset="0"/>
                <a:ea typeface="Yu Gothic" pitchFamily="34" charset="-122"/>
                <a:cs typeface="Yu Gothic" pitchFamily="34" charset="-120"/>
              </a:rPr>
              <a:t>【Write your facility's rule. Example: Please use your code only yourself. Do not share it with anyone else.】</a:t>
            </a:r>
            <a:endParaRPr lang="en-US" sz="1100" dirty="0"/>
          </a:p>
        </p:txBody>
      </p:sp>
      <p:sp>
        <p:nvSpPr>
          <p:cNvPr id="40" name="連絡先の囲み"/>
          <p:cNvSpPr/>
          <p:nvPr/>
        </p:nvSpPr>
        <p:spPr>
          <a:xfrm>
            <a:off x="411480" y="8842248"/>
            <a:ext cx="6739128" cy="1325880"/>
          </a:xfrm>
          <a:prstGeom prst="roundRect">
            <a:avLst>
              <a:gd name="adj" fmla="val 9655"/>
            </a:avLst>
          </a:prstGeom>
          <a:solidFill>
            <a:srgbClr val="FFF4E0"/>
          </a:solidFill>
          <a:ln w="25400">
            <a:solidFill>
              <a:srgbClr val="E0A040"/>
            </a:solidFill>
            <a:prstDash val="solid"/>
          </a:ln>
        </p:spPr>
      </p:sp>
      <p:sp>
        <p:nvSpPr>
          <p:cNvPr id="41" name="連絡先の見出し"/>
          <p:cNvSpPr txBox="1"/>
          <p:nvPr/>
        </p:nvSpPr>
        <p:spPr>
          <a:xfrm>
            <a:off x="640080" y="8933688"/>
            <a:ext cx="6281928" cy="292608"/>
          </a:xfrm>
          <a:prstGeom prst="rect">
            <a:avLst/>
          </a:prstGeom>
          <a:noFill/>
          <a:ln/>
        </p:spPr>
        <p:txBody>
          <a:bodyPr wrap="square" lIns="0" tIns="0" rIns="0" bIns="0" rtlCol="0" anchor="ctr"/>
          <a:lstStyle/>
          <a:p>
            <a:pPr indent="0" marL="0">
              <a:buNone/>
            </a:pPr>
            <a:r>
              <a:rPr lang="en-US" sz="1400" b="1" dirty="0">
                <a:solidFill>
                  <a:srgbClr val="1C232B"/>
                </a:solidFill>
                <a:latin typeface="Yu Gothic" pitchFamily="34" charset="0"/>
                <a:ea typeface="Yu Gothic" pitchFamily="34" charset="-122"/>
                <a:cs typeface="Yu Gothic" pitchFamily="34" charset="-120"/>
              </a:rPr>
              <a:t>If you need help</a:t>
            </a:r>
            <a:endParaRPr lang="en-US" sz="1400" dirty="0"/>
          </a:p>
        </p:txBody>
      </p:sp>
      <p:sp>
        <p:nvSpPr>
          <p:cNvPr id="42" name="Text 40"/>
          <p:cNvSpPr txBox="1"/>
          <p:nvPr/>
        </p:nvSpPr>
        <p:spPr>
          <a:xfrm>
            <a:off x="640080" y="9299448"/>
            <a:ext cx="1280160" cy="310896"/>
          </a:xfrm>
          <a:prstGeom prst="rect">
            <a:avLst/>
          </a:prstGeom>
          <a:noFill/>
          <a:ln/>
        </p:spPr>
        <p:txBody>
          <a:bodyPr wrap="square" lIns="0" tIns="0" rIns="0" bIns="0" rtlCol="0" anchor="ctr"/>
          <a:lstStyle/>
          <a:p>
            <a:pPr indent="0" marL="0">
              <a:buNone/>
            </a:pPr>
            <a:r>
              <a:rPr lang="en-US" sz="1200" b="1" dirty="0">
                <a:solidFill>
                  <a:srgbClr val="51606B"/>
                </a:solidFill>
                <a:latin typeface="Yu Gothic" pitchFamily="34" charset="0"/>
                <a:ea typeface="Yu Gothic" pitchFamily="34" charset="-122"/>
                <a:cs typeface="Yu Gothic" pitchFamily="34" charset="-120"/>
              </a:rPr>
              <a:t>Contact</a:t>
            </a:r>
            <a:endParaRPr lang="en-US" sz="1200" dirty="0"/>
          </a:p>
        </p:txBody>
      </p:sp>
      <p:sp>
        <p:nvSpPr>
          <p:cNvPr id="43" name="連絡先1"/>
          <p:cNvSpPr txBox="1"/>
          <p:nvPr/>
        </p:nvSpPr>
        <p:spPr>
          <a:xfrm>
            <a:off x="1920240" y="9299448"/>
            <a:ext cx="5001768" cy="310896"/>
          </a:xfrm>
          <a:prstGeom prst="rect">
            <a:avLst/>
          </a:prstGeom>
          <a:noFill/>
          <a:ln/>
        </p:spPr>
        <p:txBody>
          <a:bodyPr wrap="square" lIns="0" tIns="0" rIns="0" bIns="0" rtlCol="0" anchor="ctr"/>
          <a:lstStyle/>
          <a:p>
            <a:pPr indent="0" marL="0">
              <a:buNone/>
            </a:pPr>
            <a:r>
              <a:rPr lang="en-US" sz="1300" b="1" dirty="0">
                <a:solidFill>
                  <a:srgbClr val="1C232B"/>
                </a:solidFill>
                <a:latin typeface="Yu Gothic" pitchFamily="34" charset="0"/>
                <a:ea typeface="Yu Gothic" pitchFamily="34" charset="-122"/>
                <a:cs typeface="Yu Gothic" pitchFamily="34" charset="-120"/>
              </a:rPr>
              <a:t>【Facility / staff name】　Tel: 【phone number】</a:t>
            </a:r>
            <a:endParaRPr lang="en-US" sz="1300" dirty="0"/>
          </a:p>
        </p:txBody>
      </p:sp>
      <p:sp>
        <p:nvSpPr>
          <p:cNvPr id="44" name="Text 42"/>
          <p:cNvSpPr txBox="1"/>
          <p:nvPr/>
        </p:nvSpPr>
        <p:spPr>
          <a:xfrm>
            <a:off x="640080" y="9665208"/>
            <a:ext cx="1280160" cy="310896"/>
          </a:xfrm>
          <a:prstGeom prst="rect">
            <a:avLst/>
          </a:prstGeom>
          <a:noFill/>
          <a:ln/>
        </p:spPr>
        <p:txBody>
          <a:bodyPr wrap="square" lIns="0" tIns="0" rIns="0" bIns="0" rtlCol="0" anchor="ctr"/>
          <a:lstStyle/>
          <a:p>
            <a:pPr indent="0" marL="0">
              <a:buNone/>
            </a:pPr>
            <a:r>
              <a:rPr lang="en-US" sz="1200" b="1" dirty="0">
                <a:solidFill>
                  <a:srgbClr val="51606B"/>
                </a:solidFill>
                <a:latin typeface="Yu Gothic" pitchFamily="34" charset="0"/>
                <a:ea typeface="Yu Gothic" pitchFamily="34" charset="-122"/>
                <a:cs typeface="Yu Gothic" pitchFamily="34" charset="-120"/>
              </a:rPr>
              <a:t>Hours</a:t>
            </a:r>
            <a:endParaRPr lang="en-US" sz="1200" dirty="0"/>
          </a:p>
        </p:txBody>
      </p:sp>
      <p:sp>
        <p:nvSpPr>
          <p:cNvPr id="45" name="連絡先2"/>
          <p:cNvSpPr txBox="1"/>
          <p:nvPr/>
        </p:nvSpPr>
        <p:spPr>
          <a:xfrm>
            <a:off x="1920240" y="9665208"/>
            <a:ext cx="5001768" cy="310896"/>
          </a:xfrm>
          <a:prstGeom prst="rect">
            <a:avLst/>
          </a:prstGeom>
          <a:noFill/>
          <a:ln/>
        </p:spPr>
        <p:txBody>
          <a:bodyPr wrap="square" lIns="0" tIns="0" rIns="0" bIns="0" rtlCol="0" anchor="ctr"/>
          <a:lstStyle/>
          <a:p>
            <a:pPr indent="0" marL="0">
              <a:buNone/>
            </a:pPr>
            <a:r>
              <a:rPr lang="en-US" sz="1300" b="1" dirty="0">
                <a:solidFill>
                  <a:srgbClr val="1C232B"/>
                </a:solidFill>
                <a:latin typeface="Yu Gothic" pitchFamily="34" charset="0"/>
                <a:ea typeface="Yu Gothic" pitchFamily="34" charset="-122"/>
                <a:cs typeface="Yu Gothic" pitchFamily="34" charset="-120"/>
              </a:rPr>
              <a:t>【　:　–　:　】　Nights and holidays: 【phone number】</a:t>
            </a:r>
            <a:endParaRPr lang="en-US" sz="1300" dirty="0"/>
          </a:p>
        </p:txBody>
      </p:sp>
      <p:sp>
        <p:nvSpPr>
          <p:cNvPr id="46" name="注意"/>
          <p:cNvSpPr txBox="1"/>
          <p:nvPr/>
        </p:nvSpPr>
        <p:spPr>
          <a:xfrm>
            <a:off x="411480" y="10241280"/>
            <a:ext cx="6739128" cy="256032"/>
          </a:xfrm>
          <a:prstGeom prst="rect">
            <a:avLst/>
          </a:prstGeom>
          <a:noFill/>
          <a:ln/>
        </p:spPr>
        <p:txBody>
          <a:bodyPr wrap="square" lIns="0" tIns="0" rIns="0" bIns="0" rtlCol="0" anchor="ctr"/>
          <a:lstStyle/>
          <a:p>
            <a:pPr algn="ctr" indent="0" marL="0">
              <a:buNone/>
            </a:pPr>
            <a:r>
              <a:rPr lang="en-US" sz="1000" dirty="0">
                <a:solidFill>
                  <a:srgbClr val="51606B"/>
                </a:solidFill>
                <a:latin typeface="Yu Gothic" pitchFamily="34" charset="0"/>
                <a:ea typeface="Yu Gothic" pitchFamily="34" charset="-122"/>
                <a:cs typeface="Yu Gothic" pitchFamily="34" charset="-120"/>
              </a:rPr>
              <a:t>Do not write your code on this sheet.</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Slide 1</vt:lpstr>
      <vt:lpstr>Slide 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よくある質問（入居者・利用者向け）</dc:title>
  <dc:subject>PptxGenJS Presentation</dc:subject>
  <dc:creator>RemoteLOCK サポート</dc:creator>
  <cp:lastModifiedBy>RemoteLOCK サポート</cp:lastModifiedBy>
  <cp:revision>1</cp:revision>
  <dcterms:created xsi:type="dcterms:W3CDTF">2026-10-19T14:45:16Z</dcterms:created>
  <dcterms:modified xsi:type="dcterms:W3CDTF">2026-10-19T14:45:16Z</dcterms:modified>
</cp:coreProperties>
</file>